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1" r:id="rId6"/>
    <p:sldId id="262" r:id="rId7"/>
    <p:sldId id="264" r:id="rId8"/>
    <p:sldId id="263" r:id="rId9"/>
    <p:sldId id="265" r:id="rId10"/>
    <p:sldId id="266" r:id="rId11"/>
    <p:sldId id="268" r:id="rId12"/>
    <p:sldId id="269" r:id="rId13"/>
    <p:sldId id="270" r:id="rId14"/>
    <p:sldId id="271" r:id="rId15"/>
    <p:sldId id="284"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DT Phudu" panose="020B0604020202020204" charset="0"/>
      <p:regular r:id="rId22"/>
    </p:embeddedFont>
    <p:embeddedFont>
      <p:font typeface="DT Phudu Bold" panose="020B0604020202020204" charset="0"/>
      <p:regular r:id="rId23"/>
    </p:embeddedFont>
    <p:embeddedFont>
      <p:font typeface="Montserrat" panose="00000500000000000000" pitchFamily="2" charset="0"/>
      <p:regular r:id="rId24"/>
      <p:bold r:id="rId25"/>
    </p:embeddedFont>
    <p:embeddedFont>
      <p:font typeface="Montserrat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869" autoAdjust="0"/>
  </p:normalViewPr>
  <p:slideViewPr>
    <p:cSldViewPr>
      <p:cViewPr varScale="1">
        <p:scale>
          <a:sx n="65" d="100"/>
          <a:sy n="65" d="100"/>
        </p:scale>
        <p:origin x="316"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64F1B-9557-4589-848A-85D887BADC55}"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3696D-4566-466A-B589-3BDBDF37BD90}" type="slidenum">
              <a:rPr lang="en-US" smtClean="0"/>
              <a:t>‹#›</a:t>
            </a:fld>
            <a:endParaRPr lang="en-US"/>
          </a:p>
        </p:txBody>
      </p:sp>
    </p:spTree>
    <p:extLst>
      <p:ext uri="{BB962C8B-B14F-4D97-AF65-F5344CB8AC3E}">
        <p14:creationId xmlns:p14="http://schemas.microsoft.com/office/powerpoint/2010/main" val="1132561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3696D-4566-466A-B589-3BDBDF37BD90}" type="slidenum">
              <a:rPr lang="en-US" smtClean="0"/>
              <a:t>6</a:t>
            </a:fld>
            <a:endParaRPr lang="en-US"/>
          </a:p>
        </p:txBody>
      </p:sp>
    </p:spTree>
    <p:extLst>
      <p:ext uri="{BB962C8B-B14F-4D97-AF65-F5344CB8AC3E}">
        <p14:creationId xmlns:p14="http://schemas.microsoft.com/office/powerpoint/2010/main" val="861650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3696D-4566-466A-B589-3BDBDF37BD90}" type="slidenum">
              <a:rPr lang="en-US" smtClean="0"/>
              <a:t>8</a:t>
            </a:fld>
            <a:endParaRPr lang="en-US"/>
          </a:p>
        </p:txBody>
      </p:sp>
    </p:spTree>
    <p:extLst>
      <p:ext uri="{BB962C8B-B14F-4D97-AF65-F5344CB8AC3E}">
        <p14:creationId xmlns:p14="http://schemas.microsoft.com/office/powerpoint/2010/main" val="3016489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3696D-4566-466A-B589-3BDBDF37BD90}" type="slidenum">
              <a:rPr lang="en-US" smtClean="0"/>
              <a:t>9</a:t>
            </a:fld>
            <a:endParaRPr lang="en-US"/>
          </a:p>
        </p:txBody>
      </p:sp>
    </p:spTree>
    <p:extLst>
      <p:ext uri="{BB962C8B-B14F-4D97-AF65-F5344CB8AC3E}">
        <p14:creationId xmlns:p14="http://schemas.microsoft.com/office/powerpoint/2010/main" val="216997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3696D-4566-466A-B589-3BDBDF37BD90}" type="slidenum">
              <a:rPr lang="en-US" smtClean="0"/>
              <a:t>10</a:t>
            </a:fld>
            <a:endParaRPr lang="en-US"/>
          </a:p>
        </p:txBody>
      </p:sp>
    </p:spTree>
    <p:extLst>
      <p:ext uri="{BB962C8B-B14F-4D97-AF65-F5344CB8AC3E}">
        <p14:creationId xmlns:p14="http://schemas.microsoft.com/office/powerpoint/2010/main" val="277817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FDFF"/>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1F5F8"/>
            </a:solidFill>
            <a:ln w="38100" cap="rnd">
              <a:solidFill>
                <a:srgbClr val="2E2D2D"/>
              </a:solidFill>
              <a:prstDash val="solid"/>
              <a:round/>
            </a:ln>
          </p:spPr>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19199" y="7681238"/>
            <a:ext cx="4618261" cy="1370892"/>
            <a:chOff x="0" y="0"/>
            <a:chExt cx="1216332" cy="361058"/>
          </a:xfrm>
        </p:grpSpPr>
        <p:sp>
          <p:nvSpPr>
            <p:cNvPr id="9" name="Freeform 9"/>
            <p:cNvSpPr/>
            <p:nvPr/>
          </p:nvSpPr>
          <p:spPr>
            <a:xfrm>
              <a:off x="0" y="0"/>
              <a:ext cx="1216332" cy="361058"/>
            </a:xfrm>
            <a:custGeom>
              <a:avLst/>
              <a:gdLst/>
              <a:ahLst/>
              <a:cxnLst/>
              <a:rect l="l" t="t" r="r" b="b"/>
              <a:pathLst>
                <a:path w="1216332" h="361058">
                  <a:moveTo>
                    <a:pt x="82142" y="0"/>
                  </a:moveTo>
                  <a:lnTo>
                    <a:pt x="1134190" y="0"/>
                  </a:lnTo>
                  <a:cubicBezTo>
                    <a:pt x="1179556" y="0"/>
                    <a:pt x="1216332" y="36776"/>
                    <a:pt x="1216332" y="82142"/>
                  </a:cubicBezTo>
                  <a:lnTo>
                    <a:pt x="1216332" y="278916"/>
                  </a:lnTo>
                  <a:cubicBezTo>
                    <a:pt x="1216332" y="324282"/>
                    <a:pt x="1179556" y="361058"/>
                    <a:pt x="1134190" y="361058"/>
                  </a:cubicBezTo>
                  <a:lnTo>
                    <a:pt x="82142" y="361058"/>
                  </a:lnTo>
                  <a:cubicBezTo>
                    <a:pt x="36776" y="361058"/>
                    <a:pt x="0" y="324282"/>
                    <a:pt x="0" y="278916"/>
                  </a:cubicBezTo>
                  <a:lnTo>
                    <a:pt x="0" y="82142"/>
                  </a:lnTo>
                  <a:cubicBezTo>
                    <a:pt x="0" y="36776"/>
                    <a:pt x="36776" y="0"/>
                    <a:pt x="82142" y="0"/>
                  </a:cubicBezTo>
                  <a:close/>
                </a:path>
              </a:pathLst>
            </a:custGeom>
            <a:solidFill>
              <a:srgbClr val="DCFDFF"/>
            </a:solidFill>
            <a:ln w="38100" cap="rnd">
              <a:solidFill>
                <a:srgbClr val="2E2D2D"/>
              </a:solidFill>
              <a:prstDash val="solid"/>
              <a:round/>
            </a:ln>
          </p:spPr>
        </p:sp>
        <p:sp>
          <p:nvSpPr>
            <p:cNvPr id="10" name="TextBox 10"/>
            <p:cNvSpPr txBox="1"/>
            <p:nvPr/>
          </p:nvSpPr>
          <p:spPr>
            <a:xfrm>
              <a:off x="0" y="-38100"/>
              <a:ext cx="1216332" cy="39915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089314" y="2898402"/>
            <a:ext cx="6579042" cy="4490196"/>
          </a:xfrm>
          <a:custGeom>
            <a:avLst/>
            <a:gdLst/>
            <a:ahLst/>
            <a:cxnLst/>
            <a:rect l="l" t="t" r="r" b="b"/>
            <a:pathLst>
              <a:path w="6579042" h="4490196">
                <a:moveTo>
                  <a:pt x="0" y="0"/>
                </a:moveTo>
                <a:lnTo>
                  <a:pt x="6579042" y="0"/>
                </a:lnTo>
                <a:lnTo>
                  <a:pt x="6579042" y="4490196"/>
                </a:lnTo>
                <a:lnTo>
                  <a:pt x="0" y="4490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524000" y="1760179"/>
            <a:ext cx="8295868" cy="5129609"/>
          </a:xfrm>
          <a:prstGeom prst="rect">
            <a:avLst/>
          </a:prstGeom>
        </p:spPr>
        <p:txBody>
          <a:bodyPr lIns="0" tIns="0" rIns="0" bIns="0" rtlCol="0" anchor="t">
            <a:spAutoFit/>
          </a:bodyPr>
          <a:lstStyle/>
          <a:p>
            <a:pPr algn="l">
              <a:lnSpc>
                <a:spcPts val="9999"/>
              </a:lnSpc>
            </a:pPr>
            <a:r>
              <a:rPr lang="en-US" sz="9600" dirty="0">
                <a:solidFill>
                  <a:schemeClr val="bg1"/>
                </a:solidFill>
              </a:rPr>
              <a:t>DỰ ÁN MLOPS: DỰ ĐOÁN KHẢ NĂNG SỐNG CỦA CÂY</a:t>
            </a:r>
            <a:endParaRPr lang="en-US" sz="9999" b="1" dirty="0">
              <a:solidFill>
                <a:schemeClr val="bg1"/>
              </a:solidFill>
              <a:latin typeface="DT Phudu Bold"/>
              <a:ea typeface="DT Phudu Bold"/>
              <a:cs typeface="DT Phudu Bold"/>
              <a:sym typeface="DT Phudu Bold"/>
            </a:endParaRPr>
          </a:p>
        </p:txBody>
      </p:sp>
      <p:sp>
        <p:nvSpPr>
          <p:cNvPr id="16" name="TextBox 16"/>
          <p:cNvSpPr txBox="1"/>
          <p:nvPr/>
        </p:nvSpPr>
        <p:spPr>
          <a:xfrm>
            <a:off x="1219200" y="7682290"/>
            <a:ext cx="4618261" cy="1390317"/>
          </a:xfrm>
          <a:prstGeom prst="rect">
            <a:avLst/>
          </a:prstGeom>
        </p:spPr>
        <p:txBody>
          <a:bodyPr lIns="0" tIns="0" rIns="0" bIns="0" rtlCol="0" anchor="t">
            <a:spAutoFit/>
          </a:bodyPr>
          <a:lstStyle/>
          <a:p>
            <a:pPr algn="ctr">
              <a:lnSpc>
                <a:spcPts val="5600"/>
              </a:lnSpc>
              <a:spcBef>
                <a:spcPct val="0"/>
              </a:spcBef>
            </a:pPr>
            <a:r>
              <a:rPr lang="en-US" sz="4000" dirty="0">
                <a:sym typeface="Montserrat"/>
              </a:rPr>
              <a:t>TS. </a:t>
            </a:r>
            <a:r>
              <a:rPr lang="en-US" sz="4000" dirty="0" err="1"/>
              <a:t>Huỳnh</a:t>
            </a:r>
            <a:r>
              <a:rPr lang="en-US" sz="4000" dirty="0"/>
              <a:t> </a:t>
            </a:r>
            <a:r>
              <a:rPr lang="en-US" sz="4000" dirty="0" err="1"/>
              <a:t>Công</a:t>
            </a:r>
            <a:r>
              <a:rPr lang="en-US" sz="4000" dirty="0"/>
              <a:t> </a:t>
            </a:r>
            <a:r>
              <a:rPr lang="en-US" sz="4000" dirty="0" err="1"/>
              <a:t>Việt</a:t>
            </a:r>
            <a:r>
              <a:rPr lang="en-US" sz="4000" dirty="0"/>
              <a:t> </a:t>
            </a:r>
            <a:r>
              <a:rPr lang="en-US" sz="4000" dirty="0" err="1"/>
              <a:t>Ngữ</a:t>
            </a:r>
            <a:r>
              <a:rPr lang="en-US" sz="4000" dirty="0"/>
              <a:t> </a:t>
            </a:r>
            <a:endParaRPr lang="en-US" sz="4000" dirty="0">
              <a:solidFill>
                <a:srgbClr val="403F3F"/>
              </a:solidFill>
              <a:latin typeface="Montserrat"/>
              <a:ea typeface="Montserrat"/>
              <a:cs typeface="Montserrat"/>
              <a:sym typeface="Montserrat"/>
            </a:endParaRPr>
          </a:p>
        </p:txBody>
      </p:sp>
      <p:grpSp>
        <p:nvGrpSpPr>
          <p:cNvPr id="21" name="Group 8">
            <a:extLst>
              <a:ext uri="{FF2B5EF4-FFF2-40B4-BE49-F238E27FC236}">
                <a16:creationId xmlns:a16="http://schemas.microsoft.com/office/drawing/2014/main" id="{DD465509-A7C5-422D-B68F-5F7D867F73EE}"/>
              </a:ext>
            </a:extLst>
          </p:cNvPr>
          <p:cNvGrpSpPr/>
          <p:nvPr/>
        </p:nvGrpSpPr>
        <p:grpSpPr>
          <a:xfrm>
            <a:off x="6232977" y="7700663"/>
            <a:ext cx="4618261" cy="1370892"/>
            <a:chOff x="0" y="0"/>
            <a:chExt cx="1216332" cy="361058"/>
          </a:xfrm>
        </p:grpSpPr>
        <p:sp>
          <p:nvSpPr>
            <p:cNvPr id="22" name="Freeform 9">
              <a:extLst>
                <a:ext uri="{FF2B5EF4-FFF2-40B4-BE49-F238E27FC236}">
                  <a16:creationId xmlns:a16="http://schemas.microsoft.com/office/drawing/2014/main" id="{74E8C298-BD2F-4C8B-A309-9176AF35ACF5}"/>
                </a:ext>
              </a:extLst>
            </p:cNvPr>
            <p:cNvSpPr/>
            <p:nvPr/>
          </p:nvSpPr>
          <p:spPr>
            <a:xfrm>
              <a:off x="0" y="0"/>
              <a:ext cx="1216332" cy="361058"/>
            </a:xfrm>
            <a:custGeom>
              <a:avLst/>
              <a:gdLst/>
              <a:ahLst/>
              <a:cxnLst/>
              <a:rect l="l" t="t" r="r" b="b"/>
              <a:pathLst>
                <a:path w="1216332" h="361058">
                  <a:moveTo>
                    <a:pt x="82142" y="0"/>
                  </a:moveTo>
                  <a:lnTo>
                    <a:pt x="1134190" y="0"/>
                  </a:lnTo>
                  <a:cubicBezTo>
                    <a:pt x="1179556" y="0"/>
                    <a:pt x="1216332" y="36776"/>
                    <a:pt x="1216332" y="82142"/>
                  </a:cubicBezTo>
                  <a:lnTo>
                    <a:pt x="1216332" y="278916"/>
                  </a:lnTo>
                  <a:cubicBezTo>
                    <a:pt x="1216332" y="324282"/>
                    <a:pt x="1179556" y="361058"/>
                    <a:pt x="1134190" y="361058"/>
                  </a:cubicBezTo>
                  <a:lnTo>
                    <a:pt x="82142" y="361058"/>
                  </a:lnTo>
                  <a:cubicBezTo>
                    <a:pt x="36776" y="361058"/>
                    <a:pt x="0" y="324282"/>
                    <a:pt x="0" y="278916"/>
                  </a:cubicBezTo>
                  <a:lnTo>
                    <a:pt x="0" y="82142"/>
                  </a:lnTo>
                  <a:cubicBezTo>
                    <a:pt x="0" y="36776"/>
                    <a:pt x="36776" y="0"/>
                    <a:pt x="82142" y="0"/>
                  </a:cubicBezTo>
                  <a:close/>
                </a:path>
              </a:pathLst>
            </a:custGeom>
            <a:solidFill>
              <a:srgbClr val="DCFDFF"/>
            </a:solidFill>
            <a:ln w="38100" cap="rnd">
              <a:solidFill>
                <a:srgbClr val="2E2D2D"/>
              </a:solidFill>
              <a:prstDash val="solid"/>
              <a:round/>
            </a:ln>
          </p:spPr>
        </p:sp>
        <p:sp>
          <p:nvSpPr>
            <p:cNvPr id="23" name="TextBox 10">
              <a:extLst>
                <a:ext uri="{FF2B5EF4-FFF2-40B4-BE49-F238E27FC236}">
                  <a16:creationId xmlns:a16="http://schemas.microsoft.com/office/drawing/2014/main" id="{3F3A8469-DB8E-48AA-87C4-5C3A8F732F91}"/>
                </a:ext>
              </a:extLst>
            </p:cNvPr>
            <p:cNvSpPr txBox="1"/>
            <p:nvPr/>
          </p:nvSpPr>
          <p:spPr>
            <a:xfrm>
              <a:off x="0" y="-38100"/>
              <a:ext cx="1216332" cy="399158"/>
            </a:xfrm>
            <a:prstGeom prst="rect">
              <a:avLst/>
            </a:prstGeom>
          </p:spPr>
          <p:txBody>
            <a:bodyPr lIns="50800" tIns="50800" rIns="50800" bIns="50800" rtlCol="0" anchor="ctr"/>
            <a:lstStyle/>
            <a:p>
              <a:pPr algn="ctr">
                <a:lnSpc>
                  <a:spcPts val="2659"/>
                </a:lnSpc>
              </a:pPr>
              <a:endParaRPr/>
            </a:p>
          </p:txBody>
        </p:sp>
      </p:grpSp>
      <p:sp>
        <p:nvSpPr>
          <p:cNvPr id="24" name="TextBox 16">
            <a:extLst>
              <a:ext uri="{FF2B5EF4-FFF2-40B4-BE49-F238E27FC236}">
                <a16:creationId xmlns:a16="http://schemas.microsoft.com/office/drawing/2014/main" id="{7C7C5969-6DF0-4A4A-9100-781C5DF34AB8}"/>
              </a:ext>
            </a:extLst>
          </p:cNvPr>
          <p:cNvSpPr txBox="1"/>
          <p:nvPr/>
        </p:nvSpPr>
        <p:spPr>
          <a:xfrm>
            <a:off x="6156777" y="7681238"/>
            <a:ext cx="4618261" cy="1390317"/>
          </a:xfrm>
          <a:prstGeom prst="rect">
            <a:avLst/>
          </a:prstGeom>
        </p:spPr>
        <p:txBody>
          <a:bodyPr lIns="0" tIns="0" rIns="0" bIns="0" rtlCol="0" anchor="t">
            <a:spAutoFit/>
          </a:bodyPr>
          <a:lstStyle/>
          <a:p>
            <a:pPr algn="ctr">
              <a:lnSpc>
                <a:spcPts val="5600"/>
              </a:lnSpc>
              <a:spcBef>
                <a:spcPct val="0"/>
              </a:spcBef>
            </a:pPr>
            <a:r>
              <a:rPr lang="en-US" sz="4000" dirty="0" err="1"/>
              <a:t>Trần</a:t>
            </a:r>
            <a:r>
              <a:rPr lang="en-US" sz="4000" dirty="0"/>
              <a:t> Thanh </a:t>
            </a:r>
            <a:r>
              <a:rPr lang="en-US" sz="4000" dirty="0" err="1"/>
              <a:t>Nhân</a:t>
            </a:r>
            <a:r>
              <a:rPr lang="en-US" sz="4000" dirty="0"/>
              <a:t> 24MSE43035 </a:t>
            </a:r>
            <a:endParaRPr lang="en-US" sz="4000" dirty="0">
              <a:solidFill>
                <a:srgbClr val="403F3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181100" y="1199564"/>
            <a:ext cx="9141205" cy="8094483"/>
            <a:chOff x="0" y="0"/>
            <a:chExt cx="2442177" cy="2162534"/>
          </a:xfrm>
        </p:grpSpPr>
        <p:sp>
          <p:nvSpPr>
            <p:cNvPr id="3" name="Freeform 3"/>
            <p:cNvSpPr/>
            <p:nvPr/>
          </p:nvSpPr>
          <p:spPr>
            <a:xfrm>
              <a:off x="0" y="0"/>
              <a:ext cx="2442177" cy="2162534"/>
            </a:xfrm>
            <a:custGeom>
              <a:avLst/>
              <a:gdLst/>
              <a:ahLst/>
              <a:cxnLst/>
              <a:rect l="l" t="t" r="r" b="b"/>
              <a:pathLst>
                <a:path w="2442177" h="2162534">
                  <a:moveTo>
                    <a:pt x="21173" y="0"/>
                  </a:moveTo>
                  <a:lnTo>
                    <a:pt x="2421004" y="0"/>
                  </a:lnTo>
                  <a:cubicBezTo>
                    <a:pt x="2426620" y="0"/>
                    <a:pt x="2432005" y="2231"/>
                    <a:pt x="2435976" y="6201"/>
                  </a:cubicBezTo>
                  <a:cubicBezTo>
                    <a:pt x="2439947" y="10172"/>
                    <a:pt x="2442177" y="15558"/>
                    <a:pt x="2442177" y="21173"/>
                  </a:cubicBezTo>
                  <a:lnTo>
                    <a:pt x="2442177" y="2141361"/>
                  </a:lnTo>
                  <a:cubicBezTo>
                    <a:pt x="2442177" y="2153054"/>
                    <a:pt x="2432698" y="2162534"/>
                    <a:pt x="2421004" y="2162534"/>
                  </a:cubicBezTo>
                  <a:lnTo>
                    <a:pt x="21173" y="2162534"/>
                  </a:lnTo>
                  <a:cubicBezTo>
                    <a:pt x="9480" y="2162534"/>
                    <a:pt x="0" y="2153054"/>
                    <a:pt x="0" y="2141361"/>
                  </a:cubicBezTo>
                  <a:lnTo>
                    <a:pt x="0" y="21173"/>
                  </a:lnTo>
                  <a:cubicBezTo>
                    <a:pt x="0" y="9480"/>
                    <a:pt x="9480" y="0"/>
                    <a:pt x="21173" y="0"/>
                  </a:cubicBezTo>
                  <a:close/>
                </a:path>
              </a:pathLst>
            </a:custGeom>
            <a:solidFill>
              <a:srgbClr val="FAB574"/>
            </a:solidFill>
            <a:ln w="38100" cap="rnd">
              <a:solidFill>
                <a:srgbClr val="2E2D2D"/>
              </a:solidFill>
              <a:prstDash val="solid"/>
              <a:round/>
            </a:ln>
          </p:spPr>
        </p:sp>
        <p:sp>
          <p:nvSpPr>
            <p:cNvPr id="4" name="TextBox 4"/>
            <p:cNvSpPr txBox="1"/>
            <p:nvPr/>
          </p:nvSpPr>
          <p:spPr>
            <a:xfrm>
              <a:off x="0" y="-28575"/>
              <a:ext cx="2442177" cy="2191109"/>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10958492" y="1181100"/>
            <a:ext cx="6230591" cy="8112947"/>
            <a:chOff x="0" y="0"/>
            <a:chExt cx="1664574" cy="2167467"/>
          </a:xfrm>
        </p:grpSpPr>
        <p:sp>
          <p:nvSpPr>
            <p:cNvPr id="6" name="Freeform 6"/>
            <p:cNvSpPr/>
            <p:nvPr/>
          </p:nvSpPr>
          <p:spPr>
            <a:xfrm>
              <a:off x="0" y="0"/>
              <a:ext cx="1664574" cy="2167467"/>
            </a:xfrm>
            <a:custGeom>
              <a:avLst/>
              <a:gdLst/>
              <a:ahLst/>
              <a:cxnLst/>
              <a:rect l="l" t="t" r="r" b="b"/>
              <a:pathLst>
                <a:path w="1664574" h="2167467">
                  <a:moveTo>
                    <a:pt x="31064" y="0"/>
                  </a:moveTo>
                  <a:lnTo>
                    <a:pt x="1633510" y="0"/>
                  </a:lnTo>
                  <a:cubicBezTo>
                    <a:pt x="1650666" y="0"/>
                    <a:pt x="1664574" y="13908"/>
                    <a:pt x="1664574" y="31064"/>
                  </a:cubicBezTo>
                  <a:lnTo>
                    <a:pt x="1664574" y="2136403"/>
                  </a:lnTo>
                  <a:cubicBezTo>
                    <a:pt x="1664574" y="2153559"/>
                    <a:pt x="1650666" y="2167467"/>
                    <a:pt x="1633510" y="2167467"/>
                  </a:cubicBezTo>
                  <a:lnTo>
                    <a:pt x="31064" y="2167467"/>
                  </a:lnTo>
                  <a:cubicBezTo>
                    <a:pt x="22825" y="2167467"/>
                    <a:pt x="14924" y="2164194"/>
                    <a:pt x="9098" y="2158368"/>
                  </a:cubicBezTo>
                  <a:cubicBezTo>
                    <a:pt x="3273" y="2152543"/>
                    <a:pt x="0" y="2144641"/>
                    <a:pt x="0" y="2136403"/>
                  </a:cubicBezTo>
                  <a:lnTo>
                    <a:pt x="0" y="31064"/>
                  </a:lnTo>
                  <a:cubicBezTo>
                    <a:pt x="0" y="13908"/>
                    <a:pt x="13908" y="0"/>
                    <a:pt x="31064"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1664574" cy="2196042"/>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028700" y="1047164"/>
            <a:ext cx="9141205" cy="8094483"/>
            <a:chOff x="0" y="0"/>
            <a:chExt cx="2442177" cy="2162534"/>
          </a:xfrm>
        </p:grpSpPr>
        <p:sp>
          <p:nvSpPr>
            <p:cNvPr id="9" name="Freeform 9"/>
            <p:cNvSpPr/>
            <p:nvPr/>
          </p:nvSpPr>
          <p:spPr>
            <a:xfrm>
              <a:off x="0" y="0"/>
              <a:ext cx="2442177" cy="2162534"/>
            </a:xfrm>
            <a:custGeom>
              <a:avLst/>
              <a:gdLst/>
              <a:ahLst/>
              <a:cxnLst/>
              <a:rect l="l" t="t" r="r" b="b"/>
              <a:pathLst>
                <a:path w="2442177" h="2162534">
                  <a:moveTo>
                    <a:pt x="21173" y="0"/>
                  </a:moveTo>
                  <a:lnTo>
                    <a:pt x="2421004" y="0"/>
                  </a:lnTo>
                  <a:cubicBezTo>
                    <a:pt x="2426620" y="0"/>
                    <a:pt x="2432005" y="2231"/>
                    <a:pt x="2435976" y="6201"/>
                  </a:cubicBezTo>
                  <a:cubicBezTo>
                    <a:pt x="2439947" y="10172"/>
                    <a:pt x="2442177" y="15558"/>
                    <a:pt x="2442177" y="21173"/>
                  </a:cubicBezTo>
                  <a:lnTo>
                    <a:pt x="2442177" y="2141361"/>
                  </a:lnTo>
                  <a:cubicBezTo>
                    <a:pt x="2442177" y="2153054"/>
                    <a:pt x="2432698" y="2162534"/>
                    <a:pt x="2421004" y="2162534"/>
                  </a:cubicBezTo>
                  <a:lnTo>
                    <a:pt x="21173" y="2162534"/>
                  </a:lnTo>
                  <a:cubicBezTo>
                    <a:pt x="9480" y="2162534"/>
                    <a:pt x="0" y="2153054"/>
                    <a:pt x="0" y="2141361"/>
                  </a:cubicBezTo>
                  <a:lnTo>
                    <a:pt x="0" y="21173"/>
                  </a:lnTo>
                  <a:cubicBezTo>
                    <a:pt x="0" y="9480"/>
                    <a:pt x="9480" y="0"/>
                    <a:pt x="21173" y="0"/>
                  </a:cubicBezTo>
                  <a:close/>
                </a:path>
              </a:pathLst>
            </a:custGeom>
            <a:solidFill>
              <a:srgbClr val="FFFFFF"/>
            </a:solidFill>
            <a:ln w="38100" cap="rnd">
              <a:solidFill>
                <a:srgbClr val="2E2D2D"/>
              </a:solidFill>
              <a:prstDash val="solid"/>
              <a:round/>
            </a:ln>
          </p:spPr>
        </p:sp>
        <p:sp>
          <p:nvSpPr>
            <p:cNvPr id="10" name="TextBox 10"/>
            <p:cNvSpPr txBox="1"/>
            <p:nvPr/>
          </p:nvSpPr>
          <p:spPr>
            <a:xfrm>
              <a:off x="0" y="-28575"/>
              <a:ext cx="2442177" cy="2191109"/>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921293" y="1074142"/>
            <a:ext cx="6230591" cy="8112947"/>
            <a:chOff x="0" y="0"/>
            <a:chExt cx="1664574" cy="2167467"/>
          </a:xfrm>
        </p:grpSpPr>
        <p:sp>
          <p:nvSpPr>
            <p:cNvPr id="12" name="Freeform 12"/>
            <p:cNvSpPr/>
            <p:nvPr/>
          </p:nvSpPr>
          <p:spPr>
            <a:xfrm>
              <a:off x="0" y="0"/>
              <a:ext cx="1664574" cy="2167467"/>
            </a:xfrm>
            <a:custGeom>
              <a:avLst/>
              <a:gdLst/>
              <a:ahLst/>
              <a:cxnLst/>
              <a:rect l="l" t="t" r="r" b="b"/>
              <a:pathLst>
                <a:path w="1664574" h="2167467">
                  <a:moveTo>
                    <a:pt x="31064" y="0"/>
                  </a:moveTo>
                  <a:lnTo>
                    <a:pt x="1633510" y="0"/>
                  </a:lnTo>
                  <a:cubicBezTo>
                    <a:pt x="1650666" y="0"/>
                    <a:pt x="1664574" y="13908"/>
                    <a:pt x="1664574" y="31064"/>
                  </a:cubicBezTo>
                  <a:lnTo>
                    <a:pt x="1664574" y="2136403"/>
                  </a:lnTo>
                  <a:cubicBezTo>
                    <a:pt x="1664574" y="2153559"/>
                    <a:pt x="1650666" y="2167467"/>
                    <a:pt x="1633510" y="2167467"/>
                  </a:cubicBezTo>
                  <a:lnTo>
                    <a:pt x="31064" y="2167467"/>
                  </a:lnTo>
                  <a:cubicBezTo>
                    <a:pt x="22825" y="2167467"/>
                    <a:pt x="14924" y="2164194"/>
                    <a:pt x="9098" y="2158368"/>
                  </a:cubicBezTo>
                  <a:cubicBezTo>
                    <a:pt x="3273" y="2152543"/>
                    <a:pt x="0" y="2144641"/>
                    <a:pt x="0" y="2136403"/>
                  </a:cubicBezTo>
                  <a:lnTo>
                    <a:pt x="0" y="31064"/>
                  </a:lnTo>
                  <a:cubicBezTo>
                    <a:pt x="0" y="13908"/>
                    <a:pt x="13908" y="0"/>
                    <a:pt x="31064" y="0"/>
                  </a:cubicBezTo>
                  <a:close/>
                </a:path>
              </a:pathLst>
            </a:custGeom>
            <a:solidFill>
              <a:srgbClr val="FAB574"/>
            </a:solidFill>
            <a:ln w="38100" cap="rnd">
              <a:solidFill>
                <a:srgbClr val="2E2D2D"/>
              </a:solidFill>
              <a:prstDash val="solid"/>
              <a:round/>
            </a:ln>
          </p:spPr>
        </p:sp>
        <p:sp>
          <p:nvSpPr>
            <p:cNvPr id="13" name="TextBox 13"/>
            <p:cNvSpPr txBox="1"/>
            <p:nvPr/>
          </p:nvSpPr>
          <p:spPr>
            <a:xfrm>
              <a:off x="0" y="-28575"/>
              <a:ext cx="1664574" cy="2196042"/>
            </a:xfrm>
            <a:prstGeom prst="rect">
              <a:avLst/>
            </a:prstGeom>
          </p:spPr>
          <p:txBody>
            <a:bodyPr lIns="50800" tIns="50800" rIns="50800" bIns="50800" rtlCol="0" anchor="ctr"/>
            <a:lstStyle/>
            <a:p>
              <a:pPr algn="ctr">
                <a:lnSpc>
                  <a:spcPts val="1960"/>
                </a:lnSpc>
              </a:pPr>
              <a:endParaRPr/>
            </a:p>
          </p:txBody>
        </p:sp>
      </p:grpSp>
      <p:sp>
        <p:nvSpPr>
          <p:cNvPr id="14" name="TextBox 14"/>
          <p:cNvSpPr txBox="1"/>
          <p:nvPr/>
        </p:nvSpPr>
        <p:spPr>
          <a:xfrm>
            <a:off x="1181100" y="1932585"/>
            <a:ext cx="8750565" cy="5635261"/>
          </a:xfrm>
          <a:prstGeom prst="rect">
            <a:avLst/>
          </a:prstGeom>
        </p:spPr>
        <p:txBody>
          <a:bodyPr lIns="0" tIns="0" rIns="0" bIns="0" rtlCol="0" anchor="t">
            <a:spAutoFit/>
          </a:bodyPr>
          <a:lstStyle/>
          <a:p>
            <a:pPr algn="just">
              <a:lnSpc>
                <a:spcPts val="3359"/>
              </a:lnSpc>
            </a:pPr>
            <a:r>
              <a:rPr lang="vi-VN" sz="2400" b="1" dirty="0">
                <a:solidFill>
                  <a:srgbClr val="2E2D2D"/>
                </a:solidFill>
                <a:latin typeface="Montserrat"/>
                <a:ea typeface="Montserrat"/>
                <a:cs typeface="Montserrat"/>
                <a:sym typeface="Montserrat"/>
              </a:rPr>
              <a:t>Các chỉ số (metric) sau được sử dụng để đánh giá hiệu suất mô hình:</a:t>
            </a:r>
            <a:endParaRPr lang="en-US" sz="2400" b="1" dirty="0">
              <a:solidFill>
                <a:srgbClr val="2E2D2D"/>
              </a:solidFill>
              <a:latin typeface="Montserrat"/>
              <a:ea typeface="Montserrat"/>
              <a:cs typeface="Montserrat"/>
              <a:sym typeface="Montserrat"/>
            </a:endParaRPr>
          </a:p>
          <a:p>
            <a:pPr algn="just">
              <a:lnSpc>
                <a:spcPts val="3359"/>
              </a:lnSpc>
            </a:pPr>
            <a:endParaRPr lang="vi-VN" sz="2400" b="1" dirty="0">
              <a:solidFill>
                <a:srgbClr val="2E2D2D"/>
              </a:solidFill>
              <a:latin typeface="Montserrat"/>
              <a:ea typeface="Montserrat"/>
              <a:cs typeface="Montserrat"/>
              <a:sym typeface="Montserrat"/>
            </a:endParaRPr>
          </a:p>
          <a:p>
            <a:pPr marL="342900" indent="-342900" algn="just">
              <a:lnSpc>
                <a:spcPts val="3359"/>
              </a:lnSpc>
              <a:buFont typeface="Arial" panose="020B0604020202020204" pitchFamily="34" charset="0"/>
              <a:buChar char="•"/>
            </a:pPr>
            <a:r>
              <a:rPr lang="vi-VN" sz="2400" b="1" dirty="0">
                <a:solidFill>
                  <a:srgbClr val="2E2D2D"/>
                </a:solidFill>
                <a:latin typeface="Montserrat"/>
                <a:ea typeface="Montserrat"/>
                <a:cs typeface="Montserrat"/>
                <a:sym typeface="Montserrat"/>
              </a:rPr>
              <a:t>F1-score: </a:t>
            </a:r>
            <a:r>
              <a:rPr lang="vi-VN" sz="2400" dirty="0">
                <a:solidFill>
                  <a:srgbClr val="2E2D2D"/>
                </a:solidFill>
                <a:latin typeface="Montserrat"/>
                <a:ea typeface="Montserrat"/>
                <a:cs typeface="Montserrat"/>
                <a:sym typeface="Montserrat"/>
              </a:rPr>
              <a:t>Đây là metric ưu tiên, đặc biệt nếu dữ liệu bị mất cân bằng.</a:t>
            </a:r>
          </a:p>
          <a:p>
            <a:pPr marL="342900" indent="-342900" algn="just">
              <a:lnSpc>
                <a:spcPts val="3359"/>
              </a:lnSpc>
              <a:buFont typeface="Arial" panose="020B0604020202020204" pitchFamily="34" charset="0"/>
              <a:buChar char="•"/>
            </a:pPr>
            <a:r>
              <a:rPr lang="vi-VN" sz="2400" b="1" dirty="0">
                <a:solidFill>
                  <a:srgbClr val="2E2D2D"/>
                </a:solidFill>
                <a:latin typeface="Montserrat"/>
                <a:ea typeface="Montserrat"/>
                <a:cs typeface="Montserrat"/>
                <a:sym typeface="Montserrat"/>
              </a:rPr>
              <a:t>Accuracy: </a:t>
            </a:r>
            <a:r>
              <a:rPr lang="vi-VN" sz="2400" dirty="0">
                <a:solidFill>
                  <a:srgbClr val="2E2D2D"/>
                </a:solidFill>
                <a:latin typeface="Montserrat"/>
                <a:ea typeface="Montserrat"/>
                <a:cs typeface="Montserrat"/>
                <a:sym typeface="Montserrat"/>
              </a:rPr>
              <a:t>Trực quan nhưng có thể gây hiểu nhầm khi dữ liệu mất cân bằng.</a:t>
            </a:r>
          </a:p>
          <a:p>
            <a:pPr marL="342900" indent="-342900" algn="just">
              <a:lnSpc>
                <a:spcPts val="3359"/>
              </a:lnSpc>
              <a:buFont typeface="Arial" panose="020B0604020202020204" pitchFamily="34" charset="0"/>
              <a:buChar char="•"/>
            </a:pPr>
            <a:r>
              <a:rPr lang="vi-VN" sz="2400" b="1" dirty="0">
                <a:solidFill>
                  <a:srgbClr val="2E2D2D"/>
                </a:solidFill>
                <a:latin typeface="Montserrat"/>
                <a:ea typeface="Montserrat"/>
                <a:cs typeface="Montserrat"/>
                <a:sym typeface="Montserrat"/>
              </a:rPr>
              <a:t>Confusion matrix: </a:t>
            </a:r>
            <a:r>
              <a:rPr lang="vi-VN" sz="2400" dirty="0">
                <a:solidFill>
                  <a:srgbClr val="2E2D2D"/>
                </a:solidFill>
                <a:latin typeface="Montserrat"/>
                <a:ea typeface="Montserrat"/>
                <a:cs typeface="Montserrat"/>
                <a:sym typeface="Montserrat"/>
              </a:rPr>
              <a:t>Giúp phân tích chi tiết False Positive và False Negative.</a:t>
            </a:r>
            <a:endParaRPr lang="en-US" sz="2400" dirty="0">
              <a:solidFill>
                <a:srgbClr val="2E2D2D"/>
              </a:solidFill>
              <a:latin typeface="Montserrat"/>
              <a:ea typeface="Montserrat"/>
              <a:cs typeface="Montserrat"/>
              <a:sym typeface="Montserrat"/>
            </a:endParaRPr>
          </a:p>
          <a:p>
            <a:pPr marL="342900" indent="-342900" algn="just">
              <a:lnSpc>
                <a:spcPts val="3359"/>
              </a:lnSpc>
              <a:buFont typeface="Arial" panose="020B0604020202020204" pitchFamily="34" charset="0"/>
              <a:buChar char="•"/>
            </a:pPr>
            <a:endParaRPr lang="vi-VN" sz="2400" dirty="0">
              <a:solidFill>
                <a:srgbClr val="2E2D2D"/>
              </a:solidFill>
              <a:latin typeface="Montserrat"/>
              <a:ea typeface="Montserrat"/>
              <a:cs typeface="Montserrat"/>
              <a:sym typeface="Montserrat"/>
            </a:endParaRPr>
          </a:p>
          <a:p>
            <a:pPr algn="just">
              <a:lnSpc>
                <a:spcPts val="3359"/>
              </a:lnSpc>
            </a:pPr>
            <a:r>
              <a:rPr lang="vi-VN" sz="2400" dirty="0">
                <a:solidFill>
                  <a:srgbClr val="2E2D2D"/>
                </a:solidFill>
                <a:latin typeface="Montserrat"/>
                <a:ea typeface="Montserrat"/>
                <a:cs typeface="Montserrat"/>
                <a:sym typeface="Montserrat"/>
              </a:rPr>
              <a:t>Mô hình tốt nhất sẽ được chọn dựa trên F1-score cao nhất trên tập dữ liệu kiểm thử (test set) hoặc thông qua cross-validation.</a:t>
            </a:r>
            <a:endParaRPr lang="en-US" sz="2400" dirty="0">
              <a:solidFill>
                <a:srgbClr val="2E2D2D"/>
              </a:solidFill>
              <a:latin typeface="Montserrat"/>
              <a:ea typeface="Montserrat"/>
              <a:cs typeface="Montserrat"/>
              <a:sym typeface="Montserrat"/>
            </a:endParaRPr>
          </a:p>
        </p:txBody>
      </p:sp>
      <p:sp>
        <p:nvSpPr>
          <p:cNvPr id="15" name="TextBox 15"/>
          <p:cNvSpPr txBox="1"/>
          <p:nvPr/>
        </p:nvSpPr>
        <p:spPr>
          <a:xfrm>
            <a:off x="11353800" y="2504575"/>
            <a:ext cx="5148444" cy="641201"/>
          </a:xfrm>
          <a:prstGeom prst="rect">
            <a:avLst/>
          </a:prstGeom>
        </p:spPr>
        <p:txBody>
          <a:bodyPr lIns="0" tIns="0" rIns="0" bIns="0" rtlCol="0" anchor="t">
            <a:spAutoFit/>
          </a:bodyPr>
          <a:lstStyle/>
          <a:p>
            <a:pPr algn="ctr">
              <a:lnSpc>
                <a:spcPts val="5000"/>
              </a:lnSpc>
            </a:pPr>
            <a:r>
              <a:rPr lang="en-US" sz="5000" dirty="0" err="1">
                <a:solidFill>
                  <a:srgbClr val="2E2D2D"/>
                </a:solidFill>
                <a:latin typeface="DT Phudu"/>
                <a:ea typeface="DT Phudu"/>
                <a:cs typeface="DT Phudu"/>
                <a:sym typeface="DT Phudu"/>
              </a:rPr>
              <a:t>Chỉ</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số</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Đánh</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giá</a:t>
            </a:r>
            <a:endParaRPr lang="en-US" sz="5000" dirty="0">
              <a:solidFill>
                <a:srgbClr val="2E2D2D"/>
              </a:solidFill>
              <a:latin typeface="DT Phudu"/>
              <a:ea typeface="DT Phudu"/>
              <a:cs typeface="DT Phudu"/>
              <a:sym typeface="DT Phudu"/>
            </a:endParaRPr>
          </a:p>
        </p:txBody>
      </p:sp>
      <p:sp>
        <p:nvSpPr>
          <p:cNvPr id="16" name="Freeform 16"/>
          <p:cNvSpPr/>
          <p:nvPr/>
        </p:nvSpPr>
        <p:spPr>
          <a:xfrm>
            <a:off x="11499565" y="4469250"/>
            <a:ext cx="5148444" cy="3307875"/>
          </a:xfrm>
          <a:custGeom>
            <a:avLst/>
            <a:gdLst/>
            <a:ahLst/>
            <a:cxnLst/>
            <a:rect l="l" t="t" r="r" b="b"/>
            <a:pathLst>
              <a:path w="5148444" h="3307875">
                <a:moveTo>
                  <a:pt x="0" y="0"/>
                </a:moveTo>
                <a:lnTo>
                  <a:pt x="5148444" y="0"/>
                </a:lnTo>
                <a:lnTo>
                  <a:pt x="5148444" y="3307875"/>
                </a:lnTo>
                <a:lnTo>
                  <a:pt x="0" y="3307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1028700" y="2516050"/>
            <a:ext cx="6379240" cy="5254899"/>
          </a:xfrm>
          <a:custGeom>
            <a:avLst/>
            <a:gdLst/>
            <a:ahLst/>
            <a:cxnLst/>
            <a:rect l="l" t="t" r="r" b="b"/>
            <a:pathLst>
              <a:path w="6379240" h="5254899">
                <a:moveTo>
                  <a:pt x="0" y="0"/>
                </a:moveTo>
                <a:lnTo>
                  <a:pt x="6379240" y="0"/>
                </a:lnTo>
                <a:lnTo>
                  <a:pt x="6379240" y="5254900"/>
                </a:lnTo>
                <a:lnTo>
                  <a:pt x="0" y="5254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71623" y="2955925"/>
            <a:ext cx="8549507" cy="5950347"/>
          </a:xfrm>
          <a:prstGeom prst="rect">
            <a:avLst/>
          </a:prstGeom>
        </p:spPr>
        <p:txBody>
          <a:bodyPr lIns="0" tIns="0" rIns="0" bIns="0" rtlCol="0" anchor="t">
            <a:spAutoFit/>
          </a:bodyPr>
          <a:lstStyle/>
          <a:p>
            <a:pPr algn="ctr">
              <a:lnSpc>
                <a:spcPts val="11599"/>
              </a:lnSpc>
            </a:pPr>
            <a:r>
              <a:rPr lang="en-US" sz="9999" dirty="0" err="1">
                <a:solidFill>
                  <a:srgbClr val="F1F5F8"/>
                </a:solidFill>
                <a:latin typeface="DT Phudu"/>
                <a:ea typeface="DT Phudu"/>
                <a:cs typeface="DT Phudu"/>
                <a:sym typeface="DT Phudu"/>
              </a:rPr>
              <a:t>Quy</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trình</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MLOps</a:t>
            </a:r>
            <a:r>
              <a:rPr lang="en-US" sz="9999" dirty="0">
                <a:solidFill>
                  <a:srgbClr val="F1F5F8"/>
                </a:solidFill>
                <a:latin typeface="DT Phudu"/>
                <a:ea typeface="DT Phudu"/>
                <a:cs typeface="DT Phudu"/>
                <a:sym typeface="DT Phudu"/>
              </a:rPr>
              <a:t>: Theo </a:t>
            </a:r>
            <a:r>
              <a:rPr lang="en-US" sz="9999" dirty="0" err="1">
                <a:solidFill>
                  <a:srgbClr val="F1F5F8"/>
                </a:solidFill>
                <a:latin typeface="DT Phudu"/>
                <a:ea typeface="DT Phudu"/>
                <a:cs typeface="DT Phudu"/>
                <a:sym typeface="DT Phudu"/>
              </a:rPr>
              <a:t>dõi</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và</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Triển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khai</a:t>
            </a:r>
            <a:endParaRPr lang="en-US" sz="9999" dirty="0">
              <a:solidFill>
                <a:srgbClr val="F1F5F8"/>
              </a:solidFill>
              <a:latin typeface="DT Phudu"/>
              <a:ea typeface="DT Phudu"/>
              <a:cs typeface="DT Phudu"/>
              <a:sym typeface="DT Phudu"/>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196978" y="1158872"/>
            <a:ext cx="11299822" cy="7677736"/>
            <a:chOff x="0" y="0"/>
            <a:chExt cx="1747749" cy="2162534"/>
          </a:xfrm>
        </p:grpSpPr>
        <p:sp>
          <p:nvSpPr>
            <p:cNvPr id="3" name="Freeform 3"/>
            <p:cNvSpPr/>
            <p:nvPr/>
          </p:nvSpPr>
          <p:spPr>
            <a:xfrm>
              <a:off x="0" y="0"/>
              <a:ext cx="1747750" cy="2162534"/>
            </a:xfrm>
            <a:custGeom>
              <a:avLst/>
              <a:gdLst/>
              <a:ahLst/>
              <a:cxnLst/>
              <a:rect l="l" t="t" r="r" b="b"/>
              <a:pathLst>
                <a:path w="1747750" h="2162534">
                  <a:moveTo>
                    <a:pt x="29586" y="0"/>
                  </a:moveTo>
                  <a:lnTo>
                    <a:pt x="1718164" y="0"/>
                  </a:lnTo>
                  <a:cubicBezTo>
                    <a:pt x="1726010" y="0"/>
                    <a:pt x="1733536" y="3117"/>
                    <a:pt x="1739084" y="8665"/>
                  </a:cubicBezTo>
                  <a:cubicBezTo>
                    <a:pt x="1744632" y="14214"/>
                    <a:pt x="1747750" y="21739"/>
                    <a:pt x="1747750" y="29586"/>
                  </a:cubicBezTo>
                  <a:lnTo>
                    <a:pt x="1747750" y="2132948"/>
                  </a:lnTo>
                  <a:cubicBezTo>
                    <a:pt x="1747750" y="2140795"/>
                    <a:pt x="1744632" y="2148320"/>
                    <a:pt x="1739084" y="2153868"/>
                  </a:cubicBezTo>
                  <a:cubicBezTo>
                    <a:pt x="1733536" y="2159417"/>
                    <a:pt x="1726010" y="2162534"/>
                    <a:pt x="1718164" y="2162534"/>
                  </a:cubicBezTo>
                  <a:lnTo>
                    <a:pt x="29586" y="2162534"/>
                  </a:lnTo>
                  <a:cubicBezTo>
                    <a:pt x="13246" y="2162534"/>
                    <a:pt x="0" y="2149288"/>
                    <a:pt x="0" y="2132948"/>
                  </a:cubicBezTo>
                  <a:lnTo>
                    <a:pt x="0" y="29586"/>
                  </a:lnTo>
                  <a:cubicBezTo>
                    <a:pt x="0" y="21739"/>
                    <a:pt x="3117" y="14214"/>
                    <a:pt x="8665" y="8665"/>
                  </a:cubicBezTo>
                  <a:cubicBezTo>
                    <a:pt x="14214" y="3117"/>
                    <a:pt x="21739" y="0"/>
                    <a:pt x="29586" y="0"/>
                  </a:cubicBezTo>
                  <a:close/>
                </a:path>
              </a:pathLst>
            </a:custGeom>
            <a:solidFill>
              <a:srgbClr val="FFFFFF"/>
            </a:solidFill>
            <a:ln w="38100" cap="rnd">
              <a:solidFill>
                <a:srgbClr val="2E2D2D"/>
              </a:solidFill>
              <a:prstDash val="solid"/>
              <a:round/>
            </a:ln>
          </p:spPr>
        </p:sp>
        <p:sp>
          <p:nvSpPr>
            <p:cNvPr id="4" name="TextBox 4"/>
            <p:cNvSpPr txBox="1"/>
            <p:nvPr/>
          </p:nvSpPr>
          <p:spPr>
            <a:xfrm>
              <a:off x="0" y="-28575"/>
              <a:ext cx="1747749" cy="2191109"/>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028700" y="1047165"/>
            <a:ext cx="11163300" cy="7677736"/>
            <a:chOff x="0" y="0"/>
            <a:chExt cx="1741874" cy="2162534"/>
          </a:xfrm>
        </p:grpSpPr>
        <p:sp>
          <p:nvSpPr>
            <p:cNvPr id="9" name="Freeform 9"/>
            <p:cNvSpPr/>
            <p:nvPr/>
          </p:nvSpPr>
          <p:spPr>
            <a:xfrm>
              <a:off x="0" y="0"/>
              <a:ext cx="1741874" cy="2162534"/>
            </a:xfrm>
            <a:custGeom>
              <a:avLst/>
              <a:gdLst/>
              <a:ahLst/>
              <a:cxnLst/>
              <a:rect l="l" t="t" r="r" b="b"/>
              <a:pathLst>
                <a:path w="1741874" h="2162534">
                  <a:moveTo>
                    <a:pt x="29686" y="0"/>
                  </a:moveTo>
                  <a:lnTo>
                    <a:pt x="1712189" y="0"/>
                  </a:lnTo>
                  <a:cubicBezTo>
                    <a:pt x="1728583" y="0"/>
                    <a:pt x="1741874" y="13291"/>
                    <a:pt x="1741874" y="29686"/>
                  </a:cubicBezTo>
                  <a:lnTo>
                    <a:pt x="1741874" y="2132848"/>
                  </a:lnTo>
                  <a:cubicBezTo>
                    <a:pt x="1741874" y="2149243"/>
                    <a:pt x="1728583" y="2162534"/>
                    <a:pt x="1712189" y="2162534"/>
                  </a:cubicBezTo>
                  <a:lnTo>
                    <a:pt x="29686" y="2162534"/>
                  </a:lnTo>
                  <a:cubicBezTo>
                    <a:pt x="13291" y="2162534"/>
                    <a:pt x="0" y="2149243"/>
                    <a:pt x="0" y="2132848"/>
                  </a:cubicBezTo>
                  <a:lnTo>
                    <a:pt x="0" y="29686"/>
                  </a:lnTo>
                  <a:cubicBezTo>
                    <a:pt x="0" y="13291"/>
                    <a:pt x="13291" y="0"/>
                    <a:pt x="29686" y="0"/>
                  </a:cubicBezTo>
                  <a:close/>
                </a:path>
              </a:pathLst>
            </a:custGeom>
            <a:solidFill>
              <a:srgbClr val="DCFDFF"/>
            </a:solidFill>
            <a:ln w="38100" cap="rnd">
              <a:solidFill>
                <a:srgbClr val="2E2D2D"/>
              </a:solidFill>
              <a:prstDash val="solid"/>
              <a:round/>
            </a:ln>
          </p:spPr>
        </p:sp>
        <p:sp>
          <p:nvSpPr>
            <p:cNvPr id="10" name="TextBox 10"/>
            <p:cNvSpPr txBox="1"/>
            <p:nvPr/>
          </p:nvSpPr>
          <p:spPr>
            <a:xfrm>
              <a:off x="0" y="-28575"/>
              <a:ext cx="1741874" cy="2191109"/>
            </a:xfrm>
            <a:prstGeom prst="rect">
              <a:avLst/>
            </a:prstGeom>
          </p:spPr>
          <p:txBody>
            <a:bodyPr lIns="50800" tIns="50800" rIns="50800" bIns="50800" rtlCol="0" anchor="ctr"/>
            <a:lstStyle/>
            <a:p>
              <a:pPr algn="ctr">
                <a:lnSpc>
                  <a:spcPts val="1960"/>
                </a:lnSpc>
              </a:pPr>
              <a:endParaRPr/>
            </a:p>
          </p:txBody>
        </p:sp>
      </p:grpSp>
      <p:sp>
        <p:nvSpPr>
          <p:cNvPr id="20" name="TextBox 20"/>
          <p:cNvSpPr txBox="1"/>
          <p:nvPr/>
        </p:nvSpPr>
        <p:spPr>
          <a:xfrm>
            <a:off x="1667765" y="2628141"/>
            <a:ext cx="10295635" cy="4282454"/>
          </a:xfrm>
          <a:prstGeom prst="rect">
            <a:avLst/>
          </a:prstGeom>
        </p:spPr>
        <p:txBody>
          <a:bodyPr wrap="square" lIns="0" tIns="0" rIns="0" bIns="0" rtlCol="0" anchor="t">
            <a:spAutoFit/>
          </a:bodyPr>
          <a:lstStyle/>
          <a:p>
            <a:pPr>
              <a:lnSpc>
                <a:spcPts val="2800"/>
              </a:lnSpc>
              <a:spcBef>
                <a:spcPct val="0"/>
              </a:spcBef>
            </a:pPr>
            <a:r>
              <a:rPr lang="en-US" sz="2000" dirty="0">
                <a:solidFill>
                  <a:srgbClr val="2E2D2D"/>
                </a:solidFill>
                <a:latin typeface="Montserrat"/>
                <a:ea typeface="Montserrat"/>
                <a:cs typeface="Montserrat"/>
                <a:sym typeface="Montserrat"/>
              </a:rPr>
              <a:t>T</a:t>
            </a:r>
            <a:r>
              <a:rPr lang="vi-VN" sz="2000" dirty="0">
                <a:solidFill>
                  <a:srgbClr val="2E2D2D"/>
                </a:solidFill>
                <a:latin typeface="Montserrat"/>
                <a:ea typeface="Montserrat"/>
                <a:cs typeface="Montserrat"/>
                <a:sym typeface="Montserrat"/>
              </a:rPr>
              <a:t>oàn bộ quá trình huấn luyện và tinh chỉnh được theo dõi bằng MLflow.</a:t>
            </a:r>
          </a:p>
          <a:p>
            <a:pPr algn="ctr">
              <a:lnSpc>
                <a:spcPts val="2800"/>
              </a:lnSpc>
              <a:spcBef>
                <a:spcPct val="0"/>
              </a:spcBef>
            </a:pPr>
            <a:endParaRPr lang="vi-VN" sz="2000" dirty="0">
              <a:solidFill>
                <a:srgbClr val="2E2D2D"/>
              </a:solidFill>
              <a:latin typeface="Montserrat"/>
              <a:ea typeface="Montserrat"/>
              <a:cs typeface="Montserrat"/>
              <a:sym typeface="Montserrat"/>
            </a:endParaRPr>
          </a:p>
          <a:p>
            <a:pPr>
              <a:lnSpc>
                <a:spcPts val="2800"/>
              </a:lnSpc>
              <a:spcBef>
                <a:spcPct val="0"/>
              </a:spcBef>
            </a:pPr>
            <a:r>
              <a:rPr lang="vi-VN" sz="2000" b="1" dirty="0">
                <a:solidFill>
                  <a:srgbClr val="2E2D2D"/>
                </a:solidFill>
                <a:latin typeface="Montserrat"/>
                <a:ea typeface="Montserrat"/>
                <a:cs typeface="Montserrat"/>
                <a:sym typeface="Montserrat"/>
              </a:rPr>
              <a:t>Tracking: </a:t>
            </a:r>
            <a:r>
              <a:rPr lang="vi-VN" sz="2000" dirty="0">
                <a:solidFill>
                  <a:srgbClr val="2E2D2D"/>
                </a:solidFill>
                <a:latin typeface="Montserrat"/>
                <a:ea typeface="Montserrat"/>
                <a:cs typeface="Montserrat"/>
                <a:sym typeface="Montserrat"/>
              </a:rPr>
              <a:t>Trong code, các lệnh </a:t>
            </a:r>
            <a:r>
              <a:rPr lang="vi-VN" sz="2000" i="1" dirty="0">
                <a:solidFill>
                  <a:srgbClr val="2E2D2D"/>
                </a:solidFill>
                <a:latin typeface="Montserrat"/>
                <a:ea typeface="Montserrat"/>
                <a:cs typeface="Montserrat"/>
                <a:sym typeface="Montserrat"/>
              </a:rPr>
              <a:t>mlflow.set_experiment(), mlflow.start_run(), mlflow.log_param(), mlflow.log_metric() và mlflow.sklearn.log_model() </a:t>
            </a:r>
            <a:r>
              <a:rPr lang="vi-VN" sz="2000" dirty="0">
                <a:solidFill>
                  <a:srgbClr val="2E2D2D"/>
                </a:solidFill>
                <a:latin typeface="Montserrat"/>
                <a:ea typeface="Montserrat"/>
                <a:cs typeface="Montserrat"/>
                <a:sym typeface="Montserrat"/>
              </a:rPr>
              <a:t>được sử dụng. </a:t>
            </a:r>
            <a:endParaRPr lang="en-US" sz="2000" dirty="0">
              <a:solidFill>
                <a:srgbClr val="2E2D2D"/>
              </a:solidFill>
              <a:latin typeface="Montserrat"/>
              <a:ea typeface="Montserrat"/>
              <a:cs typeface="Montserrat"/>
              <a:sym typeface="Montserrat"/>
            </a:endParaRPr>
          </a:p>
          <a:p>
            <a:pPr>
              <a:lnSpc>
                <a:spcPts val="2800"/>
              </a:lnSpc>
              <a:spcBef>
                <a:spcPct val="0"/>
              </a:spcBef>
            </a:pPr>
            <a:r>
              <a:rPr lang="vi-VN" sz="2000" dirty="0">
                <a:solidFill>
                  <a:srgbClr val="2E2D2D"/>
                </a:solidFill>
                <a:latin typeface="Montserrat"/>
                <a:ea typeface="Montserrat"/>
                <a:cs typeface="Montserrat"/>
                <a:sym typeface="Montserrat"/>
              </a:rPr>
              <a:t>Việc này giúp lưu lại lịch sử các lần chạy, so sánh kết quả và lưu trữ các tệp (artifacts) như hình ảnh confusion matrix hoặc báo cáo classification.</a:t>
            </a:r>
            <a:endParaRPr lang="en-US" sz="2000" dirty="0">
              <a:solidFill>
                <a:srgbClr val="2E2D2D"/>
              </a:solidFill>
              <a:latin typeface="Montserrat"/>
              <a:ea typeface="Montserrat"/>
              <a:cs typeface="Montserrat"/>
              <a:sym typeface="Montserrat"/>
            </a:endParaRPr>
          </a:p>
          <a:p>
            <a:pPr>
              <a:lnSpc>
                <a:spcPts val="2800"/>
              </a:lnSpc>
              <a:spcBef>
                <a:spcPct val="0"/>
              </a:spcBef>
            </a:pPr>
            <a:r>
              <a:rPr lang="vi-VN" sz="2000" b="1" dirty="0">
                <a:solidFill>
                  <a:srgbClr val="2E2D2D"/>
                </a:solidFill>
                <a:latin typeface="Montserrat"/>
                <a:ea typeface="Montserrat"/>
                <a:cs typeface="Montserrat"/>
                <a:sym typeface="Montserrat"/>
              </a:rPr>
              <a:t>Model Registry: </a:t>
            </a:r>
            <a:r>
              <a:rPr lang="vi-VN" sz="2000" dirty="0">
                <a:solidFill>
                  <a:srgbClr val="2E2D2D"/>
                </a:solidFill>
                <a:latin typeface="Montserrat"/>
                <a:ea typeface="Montserrat"/>
                <a:cs typeface="Montserrat"/>
                <a:sym typeface="Montserrat"/>
              </a:rPr>
              <a:t>Sau khi chọn được run tốt nhất, mô hình được đăng ký vào MLflow Model Registry bằng </a:t>
            </a:r>
            <a:r>
              <a:rPr lang="vi-VN" sz="2000" i="1" dirty="0">
                <a:solidFill>
                  <a:srgbClr val="2E2D2D"/>
                </a:solidFill>
                <a:latin typeface="Montserrat"/>
                <a:ea typeface="Montserrat"/>
                <a:cs typeface="Montserrat"/>
                <a:sym typeface="Montserrat"/>
              </a:rPr>
              <a:t>mlflow.register_model()</a:t>
            </a:r>
            <a:r>
              <a:rPr lang="vi-VN" sz="2000" dirty="0">
                <a:solidFill>
                  <a:srgbClr val="2E2D2D"/>
                </a:solidFill>
                <a:latin typeface="Montserrat"/>
                <a:ea typeface="Montserrat"/>
                <a:cs typeface="Montserrat"/>
                <a:sym typeface="Montserrat"/>
              </a:rPr>
              <a:t>. Mô hình này sau đó được chuyển sang trạng thái (stage) "Production".</a:t>
            </a:r>
            <a:endParaRPr lang="en-US" sz="2000" dirty="0">
              <a:solidFill>
                <a:srgbClr val="2E2D2D"/>
              </a:solidFill>
              <a:latin typeface="Montserrat"/>
              <a:ea typeface="Montserrat"/>
              <a:cs typeface="Montserrat"/>
              <a:sym typeface="Montserrat"/>
            </a:endParaRPr>
          </a:p>
          <a:p>
            <a:pPr>
              <a:lnSpc>
                <a:spcPts val="2800"/>
              </a:lnSpc>
              <a:spcBef>
                <a:spcPct val="0"/>
              </a:spcBef>
            </a:pPr>
            <a:r>
              <a:rPr lang="vi-VN" sz="2000" b="1" dirty="0">
                <a:solidFill>
                  <a:srgbClr val="2E2D2D"/>
                </a:solidFill>
                <a:latin typeface="Montserrat"/>
                <a:ea typeface="Montserrat"/>
                <a:cs typeface="Montserrat"/>
                <a:sym typeface="Montserrat"/>
              </a:rPr>
              <a:t>Lưu trữ: </a:t>
            </a:r>
            <a:r>
              <a:rPr lang="vi-VN" sz="2000" dirty="0">
                <a:solidFill>
                  <a:srgbClr val="2E2D2D"/>
                </a:solidFill>
                <a:latin typeface="Montserrat"/>
                <a:ea typeface="Montserrat"/>
                <a:cs typeface="Montserrat"/>
                <a:sym typeface="Montserrat"/>
              </a:rPr>
              <a:t>Ngoài Registry, mô hình cũng có thể được lưu cục bộ (ví dụ: </a:t>
            </a:r>
            <a:r>
              <a:rPr lang="vi-VN" sz="2000" i="1" dirty="0">
                <a:solidFill>
                  <a:srgbClr val="2E2D2D"/>
                </a:solidFill>
                <a:latin typeface="Montserrat"/>
                <a:ea typeface="Montserrat"/>
                <a:cs typeface="Montserrat"/>
                <a:sym typeface="Montserrat"/>
              </a:rPr>
              <a:t>mlflow.sklearn.save_model(best_model, "best_model")</a:t>
            </a:r>
            <a:r>
              <a:rPr lang="vi-VN" sz="2000" dirty="0">
                <a:solidFill>
                  <a:srgbClr val="2E2D2D"/>
                </a:solidFill>
                <a:latin typeface="Montserrat"/>
                <a:ea typeface="Montserrat"/>
                <a:cs typeface="Montserrat"/>
                <a:sym typeface="Montserrat"/>
              </a:rPr>
              <a:t>).</a:t>
            </a:r>
            <a:endParaRPr lang="en-US" sz="2000" dirty="0">
              <a:solidFill>
                <a:srgbClr val="2E2D2D"/>
              </a:solidFill>
              <a:latin typeface="Montserrat"/>
              <a:ea typeface="Montserrat"/>
              <a:cs typeface="Montserrat"/>
              <a:sym typeface="Montserrat"/>
            </a:endParaRPr>
          </a:p>
        </p:txBody>
      </p:sp>
      <p:sp>
        <p:nvSpPr>
          <p:cNvPr id="21" name="TextBox 21"/>
          <p:cNvSpPr txBox="1"/>
          <p:nvPr/>
        </p:nvSpPr>
        <p:spPr>
          <a:xfrm>
            <a:off x="1667074" y="1993318"/>
            <a:ext cx="6943526" cy="462884"/>
          </a:xfrm>
          <a:prstGeom prst="rect">
            <a:avLst/>
          </a:prstGeom>
        </p:spPr>
        <p:txBody>
          <a:bodyPr wrap="square" lIns="0" tIns="0" rIns="0" bIns="0" rtlCol="0" anchor="t">
            <a:spAutoFit/>
          </a:bodyPr>
          <a:lstStyle/>
          <a:p>
            <a:pPr algn="ctr">
              <a:lnSpc>
                <a:spcPts val="3879"/>
              </a:lnSpc>
              <a:spcBef>
                <a:spcPct val="0"/>
              </a:spcBef>
            </a:pPr>
            <a:r>
              <a:rPr lang="en-US" sz="2771" b="1" dirty="0" err="1">
                <a:solidFill>
                  <a:srgbClr val="2E2D2D"/>
                </a:solidFill>
                <a:latin typeface="Montserrat Bold"/>
                <a:ea typeface="Montserrat Bold"/>
                <a:cs typeface="Montserrat Bold"/>
                <a:sym typeface="Montserrat Bold"/>
              </a:rPr>
              <a:t>Ghi</a:t>
            </a:r>
            <a:r>
              <a:rPr lang="en-US" sz="2771" b="1" dirty="0">
                <a:solidFill>
                  <a:srgbClr val="2E2D2D"/>
                </a:solidFill>
                <a:latin typeface="Montserrat Bold"/>
                <a:ea typeface="Montserrat Bold"/>
                <a:cs typeface="Montserrat Bold"/>
                <a:sym typeface="Montserrat Bold"/>
              </a:rPr>
              <a:t> </a:t>
            </a:r>
            <a:r>
              <a:rPr lang="en-US" sz="2771" b="1" dirty="0" err="1">
                <a:solidFill>
                  <a:srgbClr val="2E2D2D"/>
                </a:solidFill>
                <a:latin typeface="Montserrat Bold"/>
                <a:ea typeface="Montserrat Bold"/>
                <a:cs typeface="Montserrat Bold"/>
                <a:sym typeface="Montserrat Bold"/>
              </a:rPr>
              <a:t>nhận</a:t>
            </a:r>
            <a:r>
              <a:rPr lang="en-US" sz="2771" b="1" dirty="0">
                <a:solidFill>
                  <a:srgbClr val="2E2D2D"/>
                </a:solidFill>
                <a:latin typeface="Montserrat Bold"/>
                <a:ea typeface="Montserrat Bold"/>
                <a:cs typeface="Montserrat Bold"/>
                <a:sym typeface="Montserrat Bold"/>
              </a:rPr>
              <a:t> </a:t>
            </a:r>
            <a:r>
              <a:rPr lang="en-US" sz="2771" b="1" dirty="0" err="1">
                <a:solidFill>
                  <a:srgbClr val="2E2D2D"/>
                </a:solidFill>
                <a:latin typeface="Montserrat Bold"/>
                <a:ea typeface="Montserrat Bold"/>
                <a:cs typeface="Montserrat Bold"/>
                <a:sym typeface="Montserrat Bold"/>
              </a:rPr>
              <a:t>Thí</a:t>
            </a:r>
            <a:r>
              <a:rPr lang="en-US" sz="2771" b="1" dirty="0">
                <a:solidFill>
                  <a:srgbClr val="2E2D2D"/>
                </a:solidFill>
                <a:latin typeface="Montserrat Bold"/>
                <a:ea typeface="Montserrat Bold"/>
                <a:cs typeface="Montserrat Bold"/>
                <a:sym typeface="Montserrat Bold"/>
              </a:rPr>
              <a:t> </a:t>
            </a:r>
            <a:r>
              <a:rPr lang="en-US" sz="2771" b="1" dirty="0" err="1">
                <a:solidFill>
                  <a:srgbClr val="2E2D2D"/>
                </a:solidFill>
                <a:latin typeface="Montserrat Bold"/>
                <a:ea typeface="Montserrat Bold"/>
                <a:cs typeface="Montserrat Bold"/>
                <a:sym typeface="Montserrat Bold"/>
              </a:rPr>
              <a:t>nghiệm</a:t>
            </a:r>
            <a:r>
              <a:rPr lang="en-US" sz="2771" b="1" dirty="0">
                <a:solidFill>
                  <a:srgbClr val="2E2D2D"/>
                </a:solidFill>
                <a:latin typeface="Montserrat Bold"/>
                <a:ea typeface="Montserrat Bold"/>
                <a:cs typeface="Montserrat Bold"/>
                <a:sym typeface="Montserrat Bold"/>
              </a:rPr>
              <a:t> </a:t>
            </a:r>
            <a:r>
              <a:rPr lang="en-US" sz="2771" b="1" dirty="0" err="1">
                <a:solidFill>
                  <a:srgbClr val="2E2D2D"/>
                </a:solidFill>
                <a:latin typeface="Montserrat Bold"/>
                <a:ea typeface="Montserrat Bold"/>
                <a:cs typeface="Montserrat Bold"/>
                <a:sym typeface="Montserrat Bold"/>
              </a:rPr>
              <a:t>bằng</a:t>
            </a:r>
            <a:r>
              <a:rPr lang="en-US" sz="2771" b="1" dirty="0">
                <a:solidFill>
                  <a:srgbClr val="2E2D2D"/>
                </a:solidFill>
                <a:latin typeface="Montserrat Bold"/>
                <a:ea typeface="Montserrat Bold"/>
                <a:cs typeface="Montserrat Bold"/>
                <a:sym typeface="Montserrat Bold"/>
              </a:rPr>
              <a:t> </a:t>
            </a:r>
            <a:r>
              <a:rPr lang="en-US" sz="2771" b="1" dirty="0" err="1">
                <a:solidFill>
                  <a:srgbClr val="2E2D2D"/>
                </a:solidFill>
                <a:latin typeface="Montserrat Bold"/>
                <a:ea typeface="Montserrat Bold"/>
                <a:cs typeface="Montserrat Bold"/>
                <a:sym typeface="Montserrat Bold"/>
              </a:rPr>
              <a:t>MLflow</a:t>
            </a:r>
            <a:endParaRPr lang="en-US" sz="2771" b="1" dirty="0">
              <a:solidFill>
                <a:srgbClr val="2E2D2D"/>
              </a:solidFill>
              <a:latin typeface="Montserrat Bold"/>
              <a:ea typeface="Montserrat Bold"/>
              <a:cs typeface="Montserrat Bold"/>
              <a:sym typeface="Montserrat Bold"/>
            </a:endParaRPr>
          </a:p>
        </p:txBody>
      </p:sp>
      <p:sp>
        <p:nvSpPr>
          <p:cNvPr id="27" name="Freeform 10">
            <a:extLst>
              <a:ext uri="{FF2B5EF4-FFF2-40B4-BE49-F238E27FC236}">
                <a16:creationId xmlns:a16="http://schemas.microsoft.com/office/drawing/2014/main" id="{403DB24B-34A5-4D99-A083-AE1FD6053984}"/>
              </a:ext>
            </a:extLst>
          </p:cNvPr>
          <p:cNvSpPr/>
          <p:nvPr/>
        </p:nvSpPr>
        <p:spPr>
          <a:xfrm>
            <a:off x="13159583" y="4947014"/>
            <a:ext cx="6921304" cy="5787398"/>
          </a:xfrm>
          <a:custGeom>
            <a:avLst/>
            <a:gdLst/>
            <a:ahLst/>
            <a:cxnLst/>
            <a:rect l="l" t="t" r="r" b="b"/>
            <a:pathLst>
              <a:path w="7812874" h="6904627">
                <a:moveTo>
                  <a:pt x="0" y="0"/>
                </a:moveTo>
                <a:lnTo>
                  <a:pt x="7812874" y="0"/>
                </a:lnTo>
                <a:lnTo>
                  <a:pt x="7812874" y="6904627"/>
                </a:lnTo>
                <a:lnTo>
                  <a:pt x="0" y="690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533400" y="2677976"/>
            <a:ext cx="17221200" cy="5132524"/>
            <a:chOff x="0" y="0"/>
            <a:chExt cx="1809721" cy="1240192"/>
          </a:xfrm>
        </p:grpSpPr>
        <p:sp>
          <p:nvSpPr>
            <p:cNvPr id="3" name="Freeform 3"/>
            <p:cNvSpPr/>
            <p:nvPr/>
          </p:nvSpPr>
          <p:spPr>
            <a:xfrm>
              <a:off x="0" y="0"/>
              <a:ext cx="1809721" cy="1240192"/>
            </a:xfrm>
            <a:custGeom>
              <a:avLst/>
              <a:gdLst/>
              <a:ahLst/>
              <a:cxnLst/>
              <a:rect l="l" t="t" r="r" b="b"/>
              <a:pathLst>
                <a:path w="1809721" h="1240192">
                  <a:moveTo>
                    <a:pt x="28573" y="0"/>
                  </a:moveTo>
                  <a:lnTo>
                    <a:pt x="1781148" y="0"/>
                  </a:lnTo>
                  <a:cubicBezTo>
                    <a:pt x="1788726" y="0"/>
                    <a:pt x="1795994" y="3010"/>
                    <a:pt x="1801352" y="8369"/>
                  </a:cubicBezTo>
                  <a:cubicBezTo>
                    <a:pt x="1806711" y="13727"/>
                    <a:pt x="1809721" y="20995"/>
                    <a:pt x="1809721" y="28573"/>
                  </a:cubicBezTo>
                  <a:lnTo>
                    <a:pt x="1809721" y="1211619"/>
                  </a:lnTo>
                  <a:cubicBezTo>
                    <a:pt x="1809721" y="1219197"/>
                    <a:pt x="1806711" y="1226464"/>
                    <a:pt x="1801352" y="1231823"/>
                  </a:cubicBezTo>
                  <a:cubicBezTo>
                    <a:pt x="1795994" y="1237181"/>
                    <a:pt x="1788726" y="1240192"/>
                    <a:pt x="1781148" y="1240192"/>
                  </a:cubicBezTo>
                  <a:lnTo>
                    <a:pt x="28573" y="1240192"/>
                  </a:lnTo>
                  <a:cubicBezTo>
                    <a:pt x="20995" y="1240192"/>
                    <a:pt x="13727" y="1237181"/>
                    <a:pt x="8369" y="1231823"/>
                  </a:cubicBezTo>
                  <a:cubicBezTo>
                    <a:pt x="3010" y="1226464"/>
                    <a:pt x="0" y="1219197"/>
                    <a:pt x="0" y="1211619"/>
                  </a:cubicBezTo>
                  <a:lnTo>
                    <a:pt x="0" y="28573"/>
                  </a:lnTo>
                  <a:cubicBezTo>
                    <a:pt x="0" y="20995"/>
                    <a:pt x="3010" y="13727"/>
                    <a:pt x="8369" y="8369"/>
                  </a:cubicBezTo>
                  <a:cubicBezTo>
                    <a:pt x="13727" y="3010"/>
                    <a:pt x="20995" y="0"/>
                    <a:pt x="28573" y="0"/>
                  </a:cubicBezTo>
                  <a:close/>
                </a:path>
              </a:pathLst>
            </a:custGeom>
            <a:solidFill>
              <a:srgbClr val="DCFDFF"/>
            </a:solidFill>
            <a:ln w="38100" cap="rnd">
              <a:solidFill>
                <a:srgbClr val="2E2D2D"/>
              </a:solidFill>
              <a:prstDash val="solid"/>
              <a:round/>
            </a:ln>
          </p:spPr>
        </p:sp>
        <p:sp>
          <p:nvSpPr>
            <p:cNvPr id="4" name="TextBox 4"/>
            <p:cNvSpPr txBox="1"/>
            <p:nvPr/>
          </p:nvSpPr>
          <p:spPr>
            <a:xfrm>
              <a:off x="0" y="-28575"/>
              <a:ext cx="1809721" cy="1268767"/>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1000" y="2677975"/>
            <a:ext cx="16992600" cy="4931051"/>
            <a:chOff x="0" y="0"/>
            <a:chExt cx="1809721" cy="1234871"/>
          </a:xfrm>
        </p:grpSpPr>
        <p:sp>
          <p:nvSpPr>
            <p:cNvPr id="6" name="Freeform 6"/>
            <p:cNvSpPr/>
            <p:nvPr/>
          </p:nvSpPr>
          <p:spPr>
            <a:xfrm>
              <a:off x="0" y="0"/>
              <a:ext cx="1809721" cy="1234871"/>
            </a:xfrm>
            <a:custGeom>
              <a:avLst/>
              <a:gdLst/>
              <a:ahLst/>
              <a:cxnLst/>
              <a:rect l="l" t="t" r="r" b="b"/>
              <a:pathLst>
                <a:path w="1809721" h="1234871">
                  <a:moveTo>
                    <a:pt x="28573" y="0"/>
                  </a:moveTo>
                  <a:lnTo>
                    <a:pt x="1781148" y="0"/>
                  </a:lnTo>
                  <a:cubicBezTo>
                    <a:pt x="1788726" y="0"/>
                    <a:pt x="1795994" y="3010"/>
                    <a:pt x="1801352" y="8369"/>
                  </a:cubicBezTo>
                  <a:cubicBezTo>
                    <a:pt x="1806711" y="13727"/>
                    <a:pt x="1809721" y="20995"/>
                    <a:pt x="1809721" y="28573"/>
                  </a:cubicBezTo>
                  <a:lnTo>
                    <a:pt x="1809721" y="1206298"/>
                  </a:lnTo>
                  <a:cubicBezTo>
                    <a:pt x="1809721" y="1213876"/>
                    <a:pt x="1806711" y="1221143"/>
                    <a:pt x="1801352" y="1226502"/>
                  </a:cubicBezTo>
                  <a:cubicBezTo>
                    <a:pt x="1795994" y="1231860"/>
                    <a:pt x="1788726" y="1234871"/>
                    <a:pt x="1781148" y="1234871"/>
                  </a:cubicBezTo>
                  <a:lnTo>
                    <a:pt x="28573" y="1234871"/>
                  </a:lnTo>
                  <a:cubicBezTo>
                    <a:pt x="20995" y="1234871"/>
                    <a:pt x="13727" y="1231860"/>
                    <a:pt x="8369" y="1226502"/>
                  </a:cubicBezTo>
                  <a:cubicBezTo>
                    <a:pt x="3010" y="1221143"/>
                    <a:pt x="0" y="1213876"/>
                    <a:pt x="0" y="1206298"/>
                  </a:cubicBezTo>
                  <a:lnTo>
                    <a:pt x="0" y="28573"/>
                  </a:lnTo>
                  <a:cubicBezTo>
                    <a:pt x="0" y="20995"/>
                    <a:pt x="3010" y="13727"/>
                    <a:pt x="8369" y="8369"/>
                  </a:cubicBezTo>
                  <a:cubicBezTo>
                    <a:pt x="13727" y="3010"/>
                    <a:pt x="20995" y="0"/>
                    <a:pt x="28573"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1809721" cy="1263446"/>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789698" y="1190388"/>
            <a:ext cx="16888702" cy="1487587"/>
          </a:xfrm>
          <a:prstGeom prst="rect">
            <a:avLst/>
          </a:prstGeom>
        </p:spPr>
        <p:txBody>
          <a:bodyPr wrap="square" lIns="0" tIns="0" rIns="0" bIns="0" rtlCol="0" anchor="t">
            <a:spAutoFit/>
          </a:bodyPr>
          <a:lstStyle/>
          <a:p>
            <a:pPr algn="ctr">
              <a:lnSpc>
                <a:spcPts val="11599"/>
              </a:lnSpc>
            </a:pPr>
            <a:r>
              <a:rPr lang="en-US" sz="9999" dirty="0" err="1">
                <a:solidFill>
                  <a:srgbClr val="F1F5F8"/>
                </a:solidFill>
                <a:latin typeface="DT Phudu"/>
                <a:ea typeface="DT Phudu"/>
                <a:cs typeface="DT Phudu"/>
                <a:sym typeface="DT Phudu"/>
              </a:rPr>
              <a:t>Triển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khai</a:t>
            </a:r>
            <a:r>
              <a:rPr lang="en-US" sz="9999" dirty="0">
                <a:solidFill>
                  <a:srgbClr val="F1F5F8"/>
                </a:solidFill>
                <a:latin typeface="DT Phudu"/>
                <a:ea typeface="DT Phudu"/>
                <a:cs typeface="DT Phudu"/>
                <a:sym typeface="DT Phudu"/>
              </a:rPr>
              <a:t> API </a:t>
            </a:r>
            <a:r>
              <a:rPr lang="en-US" sz="9999" dirty="0" err="1">
                <a:solidFill>
                  <a:srgbClr val="F1F5F8"/>
                </a:solidFill>
                <a:latin typeface="DT Phudu"/>
                <a:ea typeface="DT Phudu"/>
                <a:cs typeface="DT Phudu"/>
                <a:sym typeface="DT Phudu"/>
              </a:rPr>
              <a:t>bằng</a:t>
            </a:r>
            <a:r>
              <a:rPr lang="en-US" sz="9999" dirty="0">
                <a:solidFill>
                  <a:srgbClr val="F1F5F8"/>
                </a:solidFill>
                <a:latin typeface="DT Phudu"/>
                <a:ea typeface="DT Phudu"/>
                <a:cs typeface="DT Phudu"/>
                <a:sym typeface="DT Phudu"/>
              </a:rPr>
              <a:t> Flask</a:t>
            </a:r>
          </a:p>
        </p:txBody>
      </p:sp>
      <p:sp>
        <p:nvSpPr>
          <p:cNvPr id="9" name="TextBox 9"/>
          <p:cNvSpPr txBox="1"/>
          <p:nvPr/>
        </p:nvSpPr>
        <p:spPr>
          <a:xfrm>
            <a:off x="685800" y="2824261"/>
            <a:ext cx="16230600" cy="4314514"/>
          </a:xfrm>
          <a:prstGeom prst="rect">
            <a:avLst/>
          </a:prstGeom>
        </p:spPr>
        <p:txBody>
          <a:bodyPr wrap="square" lIns="0" tIns="0" rIns="0" bIns="0" rtlCol="0" anchor="t">
            <a:spAutoFit/>
          </a:bodyPr>
          <a:lstStyle/>
          <a:p>
            <a:pPr algn="l">
              <a:lnSpc>
                <a:spcPts val="2600"/>
              </a:lnSpc>
            </a:pPr>
            <a:r>
              <a:rPr lang="vi-VN" sz="2000" dirty="0">
                <a:solidFill>
                  <a:srgbClr val="2E2D2D"/>
                </a:solidFill>
                <a:latin typeface="Montserrat"/>
                <a:ea typeface="Montserrat"/>
                <a:cs typeface="Montserrat"/>
                <a:sym typeface="Montserrat"/>
              </a:rPr>
              <a:t>Mô hình tốt nhất được triển khai dưới dạng một API web bằng Flask.</a:t>
            </a:r>
            <a:endParaRPr lang="en-US" sz="2000" dirty="0">
              <a:solidFill>
                <a:srgbClr val="2E2D2D"/>
              </a:solidFill>
              <a:latin typeface="Montserrat"/>
              <a:ea typeface="Montserrat"/>
              <a:cs typeface="Montserrat"/>
              <a:sym typeface="Montserrat"/>
            </a:endParaRPr>
          </a:p>
          <a:p>
            <a:pPr algn="l">
              <a:lnSpc>
                <a:spcPts val="2600"/>
              </a:lnSpc>
            </a:pPr>
            <a:endParaRPr lang="vi-VN" sz="2000" dirty="0">
              <a:solidFill>
                <a:srgbClr val="2E2D2D"/>
              </a:solidFill>
              <a:latin typeface="Montserrat"/>
              <a:ea typeface="Montserrat"/>
              <a:cs typeface="Montserrat"/>
              <a:sym typeface="Montserrat"/>
            </a:endParaRPr>
          </a:p>
          <a:p>
            <a:pPr marL="342900" indent="-342900" algn="l">
              <a:lnSpc>
                <a:spcPts val="2600"/>
              </a:lnSpc>
              <a:buFont typeface="Arial" panose="020B0604020202020204" pitchFamily="34" charset="0"/>
              <a:buChar char="•"/>
            </a:pPr>
            <a:r>
              <a:rPr lang="vi-VN" sz="2000" b="1" dirty="0">
                <a:solidFill>
                  <a:srgbClr val="2E2D2D"/>
                </a:solidFill>
                <a:latin typeface="Montserrat"/>
                <a:ea typeface="Montserrat"/>
                <a:cs typeface="Montserrat"/>
                <a:sym typeface="Montserrat"/>
              </a:rPr>
              <a:t>Khởi chạy API: </a:t>
            </a:r>
            <a:r>
              <a:rPr lang="vi-VN" sz="2000" dirty="0">
                <a:solidFill>
                  <a:srgbClr val="2E2D2D"/>
                </a:solidFill>
                <a:latin typeface="Montserrat"/>
                <a:ea typeface="Montserrat"/>
                <a:cs typeface="Montserrat"/>
                <a:sym typeface="Montserrat"/>
              </a:rPr>
              <a:t>Khi máy chủ API khởi động, nó sẽ tải mô hình đã được chọn. Câu lệnh mlflow.pyfunc.load_model("models:/WaterLightBestClassifier/Production") được sử dụng để tự động tải mô hình đang ở trạng thái "Production" từ Model Registry.</a:t>
            </a:r>
          </a:p>
          <a:p>
            <a:pPr marL="342900" indent="-342900" algn="l">
              <a:lnSpc>
                <a:spcPts val="2600"/>
              </a:lnSpc>
              <a:buFont typeface="Arial" panose="020B0604020202020204" pitchFamily="34" charset="0"/>
              <a:buChar char="•"/>
            </a:pPr>
            <a:r>
              <a:rPr lang="vi-VN" sz="2000" b="1" dirty="0">
                <a:solidFill>
                  <a:srgbClr val="2E2D2D"/>
                </a:solidFill>
                <a:latin typeface="Montserrat"/>
                <a:ea typeface="Montserrat"/>
                <a:cs typeface="Montserrat"/>
                <a:sym typeface="Montserrat"/>
              </a:rPr>
              <a:t>Endpoint: </a:t>
            </a:r>
            <a:r>
              <a:rPr lang="vi-VN" sz="2000" dirty="0">
                <a:solidFill>
                  <a:srgbClr val="2E2D2D"/>
                </a:solidFill>
                <a:latin typeface="Montserrat"/>
                <a:ea typeface="Montserrat"/>
                <a:cs typeface="Montserrat"/>
                <a:sym typeface="Montserrat"/>
              </a:rPr>
              <a:t>API cung cấp một endpoint POST /predict.</a:t>
            </a:r>
          </a:p>
          <a:p>
            <a:pPr marL="342900" indent="-342900" algn="l">
              <a:lnSpc>
                <a:spcPts val="2600"/>
              </a:lnSpc>
              <a:buFont typeface="Arial" panose="020B0604020202020204" pitchFamily="34" charset="0"/>
              <a:buChar char="•"/>
            </a:pPr>
            <a:r>
              <a:rPr lang="vi-VN" sz="2000" b="1" dirty="0">
                <a:solidFill>
                  <a:srgbClr val="2E2D2D"/>
                </a:solidFill>
                <a:latin typeface="Montserrat"/>
                <a:ea typeface="Montserrat"/>
                <a:cs typeface="Montserrat"/>
                <a:sym typeface="Montserrat"/>
              </a:rPr>
              <a:t>Định dạng Input/Output:</a:t>
            </a:r>
          </a:p>
          <a:p>
            <a:pPr marL="800100" lvl="1" indent="-342900">
              <a:lnSpc>
                <a:spcPts val="2600"/>
              </a:lnSpc>
              <a:buFont typeface="Arial" panose="020B0604020202020204" pitchFamily="34" charset="0"/>
              <a:buChar char="•"/>
            </a:pPr>
            <a:r>
              <a:rPr lang="vi-VN" sz="2000" dirty="0">
                <a:solidFill>
                  <a:srgbClr val="2E2D2D"/>
                </a:solidFill>
                <a:latin typeface="Montserrat"/>
                <a:ea typeface="Montserrat"/>
                <a:cs typeface="Montserrat"/>
                <a:sym typeface="Montserrat"/>
              </a:rPr>
              <a:t>Input (JSON): {"water", "light"}.</a:t>
            </a:r>
          </a:p>
          <a:p>
            <a:pPr marL="800100" lvl="1" indent="-342900">
              <a:lnSpc>
                <a:spcPts val="2600"/>
              </a:lnSpc>
              <a:buFont typeface="Arial" panose="020B0604020202020204" pitchFamily="34" charset="0"/>
              <a:buChar char="•"/>
            </a:pPr>
            <a:r>
              <a:rPr lang="vi-VN" sz="2000" dirty="0">
                <a:solidFill>
                  <a:srgbClr val="2E2D2D"/>
                </a:solidFill>
                <a:latin typeface="Montserrat"/>
                <a:ea typeface="Montserrat"/>
                <a:cs typeface="Montserrat"/>
                <a:sym typeface="Montserrat"/>
              </a:rPr>
              <a:t>Output (JSON): {"prediction": 0 | 1, "message": "Chết" | "Sống"}.</a:t>
            </a:r>
          </a:p>
          <a:p>
            <a:pPr marL="342900" indent="-342900" algn="l">
              <a:lnSpc>
                <a:spcPts val="2600"/>
              </a:lnSpc>
              <a:buFont typeface="Arial" panose="020B0604020202020204" pitchFamily="34" charset="0"/>
              <a:buChar char="•"/>
            </a:pPr>
            <a:r>
              <a:rPr lang="vi-VN" sz="2000" b="1" dirty="0">
                <a:solidFill>
                  <a:srgbClr val="2E2D2D"/>
                </a:solidFill>
                <a:latin typeface="Montserrat"/>
                <a:ea typeface="Montserrat"/>
                <a:cs typeface="Montserrat"/>
                <a:sym typeface="Montserrat"/>
              </a:rPr>
              <a:t>Xử lý dự đoán: </a:t>
            </a:r>
            <a:r>
              <a:rPr lang="vi-VN" sz="2000" dirty="0">
                <a:solidFill>
                  <a:srgbClr val="2E2D2D"/>
                </a:solidFill>
                <a:latin typeface="Montserrat"/>
                <a:ea typeface="Montserrat"/>
                <a:cs typeface="Montserrat"/>
                <a:sym typeface="Montserrat"/>
              </a:rPr>
              <a:t>API nhận dữ liệu JSON, chuyển đổi sang mảng numpy np.array([[water, light]]) , thực hiện dự đoán model.predict() , và trả về kết quả dưới dạng JSON.</a:t>
            </a:r>
          </a:p>
          <a:p>
            <a:pPr marL="342900" indent="-342900" algn="l">
              <a:lnSpc>
                <a:spcPts val="2600"/>
              </a:lnSpc>
              <a:buFont typeface="Arial" panose="020B0604020202020204" pitchFamily="34" charset="0"/>
              <a:buChar char="•"/>
            </a:pPr>
            <a:r>
              <a:rPr lang="vi-VN" sz="2000" b="1" dirty="0">
                <a:solidFill>
                  <a:srgbClr val="2E2D2D"/>
                </a:solidFill>
                <a:latin typeface="Montserrat"/>
                <a:ea typeface="Montserrat"/>
                <a:cs typeface="Montserrat"/>
                <a:sym typeface="Montserrat"/>
              </a:rPr>
              <a:t>Môi trường:</a:t>
            </a:r>
            <a:r>
              <a:rPr lang="vi-VN" sz="2000" dirty="0">
                <a:solidFill>
                  <a:srgbClr val="2E2D2D"/>
                </a:solidFill>
                <a:latin typeface="Montserrat"/>
                <a:ea typeface="Montserrat"/>
                <a:cs typeface="Montserrat"/>
                <a:sym typeface="Montserrat"/>
              </a:rPr>
              <a:t> Máy chủ phát triển python app.py  được sử dụng để thử nghiệm. Đối với môi trường production, các công cụ như Gunicorn/uvicorn kết hợp với reverse proxy (nginx) sẽ được sử dụng.</a:t>
            </a:r>
            <a:endParaRPr lang="en-US" sz="2000" dirty="0">
              <a:solidFill>
                <a:srgbClr val="2E2D2D"/>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5" name="Group 5"/>
          <p:cNvGrpSpPr/>
          <p:nvPr/>
        </p:nvGrpSpPr>
        <p:grpSpPr>
          <a:xfrm>
            <a:off x="3429000" y="3238500"/>
            <a:ext cx="11263721" cy="6541216"/>
            <a:chOff x="0" y="0"/>
            <a:chExt cx="2806580" cy="1240156"/>
          </a:xfrm>
        </p:grpSpPr>
        <p:sp>
          <p:nvSpPr>
            <p:cNvPr id="6" name="Freeform 6"/>
            <p:cNvSpPr/>
            <p:nvPr/>
          </p:nvSpPr>
          <p:spPr>
            <a:xfrm>
              <a:off x="0" y="0"/>
              <a:ext cx="2806580" cy="1240156"/>
            </a:xfrm>
            <a:custGeom>
              <a:avLst/>
              <a:gdLst/>
              <a:ahLst/>
              <a:cxnLst/>
              <a:rect l="l" t="t" r="r" b="b"/>
              <a:pathLst>
                <a:path w="2806580" h="1240156">
                  <a:moveTo>
                    <a:pt x="18424" y="0"/>
                  </a:moveTo>
                  <a:lnTo>
                    <a:pt x="2788156" y="0"/>
                  </a:lnTo>
                  <a:cubicBezTo>
                    <a:pt x="2793042" y="0"/>
                    <a:pt x="2797728" y="1941"/>
                    <a:pt x="2801183" y="5396"/>
                  </a:cubicBezTo>
                  <a:cubicBezTo>
                    <a:pt x="2804638" y="8851"/>
                    <a:pt x="2806580" y="13538"/>
                    <a:pt x="2806580" y="18424"/>
                  </a:cubicBezTo>
                  <a:lnTo>
                    <a:pt x="2806580" y="1221732"/>
                  </a:lnTo>
                  <a:cubicBezTo>
                    <a:pt x="2806580" y="1226618"/>
                    <a:pt x="2804638" y="1231304"/>
                    <a:pt x="2801183" y="1234759"/>
                  </a:cubicBezTo>
                  <a:cubicBezTo>
                    <a:pt x="2797728" y="1238215"/>
                    <a:pt x="2793042" y="1240156"/>
                    <a:pt x="2788156" y="1240156"/>
                  </a:cubicBezTo>
                  <a:lnTo>
                    <a:pt x="18424" y="1240156"/>
                  </a:lnTo>
                  <a:cubicBezTo>
                    <a:pt x="13538" y="1240156"/>
                    <a:pt x="8851" y="1238215"/>
                    <a:pt x="5396" y="1234759"/>
                  </a:cubicBezTo>
                  <a:cubicBezTo>
                    <a:pt x="1941" y="1231304"/>
                    <a:pt x="0" y="1226618"/>
                    <a:pt x="0" y="1221732"/>
                  </a:cubicBezTo>
                  <a:lnTo>
                    <a:pt x="0" y="18424"/>
                  </a:lnTo>
                  <a:cubicBezTo>
                    <a:pt x="0" y="13538"/>
                    <a:pt x="1941" y="8851"/>
                    <a:pt x="5396" y="5396"/>
                  </a:cubicBezTo>
                  <a:cubicBezTo>
                    <a:pt x="8851" y="1941"/>
                    <a:pt x="13538" y="0"/>
                    <a:pt x="18424" y="0"/>
                  </a:cubicBezTo>
                  <a:close/>
                </a:path>
              </a:pathLst>
            </a:custGeom>
            <a:solidFill>
              <a:srgbClr val="DCFDFF"/>
            </a:solidFill>
            <a:ln w="38100" cap="rnd">
              <a:solidFill>
                <a:srgbClr val="2E2D2D"/>
              </a:solidFill>
              <a:prstDash val="solid"/>
              <a:round/>
            </a:ln>
          </p:spPr>
        </p:sp>
        <p:sp>
          <p:nvSpPr>
            <p:cNvPr id="7" name="TextBox 7"/>
            <p:cNvSpPr txBox="1"/>
            <p:nvPr/>
          </p:nvSpPr>
          <p:spPr>
            <a:xfrm>
              <a:off x="0" y="-28575"/>
              <a:ext cx="2806580" cy="1268731"/>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3218756" y="2707398"/>
            <a:ext cx="3853965" cy="6852365"/>
            <a:chOff x="0" y="0"/>
            <a:chExt cx="2804489" cy="1226550"/>
          </a:xfrm>
        </p:grpSpPr>
        <p:sp>
          <p:nvSpPr>
            <p:cNvPr id="12" name="Freeform 12"/>
            <p:cNvSpPr/>
            <p:nvPr/>
          </p:nvSpPr>
          <p:spPr>
            <a:xfrm>
              <a:off x="0" y="0"/>
              <a:ext cx="2804489" cy="1226550"/>
            </a:xfrm>
            <a:custGeom>
              <a:avLst/>
              <a:gdLst/>
              <a:ahLst/>
              <a:cxnLst/>
              <a:rect l="l" t="t" r="r" b="b"/>
              <a:pathLst>
                <a:path w="2804489" h="1226550">
                  <a:moveTo>
                    <a:pt x="18438" y="0"/>
                  </a:moveTo>
                  <a:lnTo>
                    <a:pt x="2786051" y="0"/>
                  </a:lnTo>
                  <a:cubicBezTo>
                    <a:pt x="2790941" y="0"/>
                    <a:pt x="2795631" y="1943"/>
                    <a:pt x="2799088" y="5400"/>
                  </a:cubicBezTo>
                  <a:cubicBezTo>
                    <a:pt x="2802546" y="8858"/>
                    <a:pt x="2804489" y="13548"/>
                    <a:pt x="2804489" y="18438"/>
                  </a:cubicBezTo>
                  <a:lnTo>
                    <a:pt x="2804489" y="1208112"/>
                  </a:lnTo>
                  <a:cubicBezTo>
                    <a:pt x="2804489" y="1213002"/>
                    <a:pt x="2802546" y="1217692"/>
                    <a:pt x="2799088" y="1221150"/>
                  </a:cubicBezTo>
                  <a:cubicBezTo>
                    <a:pt x="2795631" y="1224608"/>
                    <a:pt x="2790941" y="1226550"/>
                    <a:pt x="2786051" y="1226550"/>
                  </a:cubicBezTo>
                  <a:lnTo>
                    <a:pt x="18438" y="1226550"/>
                  </a:lnTo>
                  <a:cubicBezTo>
                    <a:pt x="13548" y="1226550"/>
                    <a:pt x="8858" y="1224608"/>
                    <a:pt x="5400" y="1221150"/>
                  </a:cubicBezTo>
                  <a:cubicBezTo>
                    <a:pt x="1943" y="1217692"/>
                    <a:pt x="0" y="1213002"/>
                    <a:pt x="0" y="1208112"/>
                  </a:cubicBezTo>
                  <a:lnTo>
                    <a:pt x="0" y="18438"/>
                  </a:lnTo>
                  <a:cubicBezTo>
                    <a:pt x="0" y="13548"/>
                    <a:pt x="1943" y="8858"/>
                    <a:pt x="5400" y="5400"/>
                  </a:cubicBezTo>
                  <a:cubicBezTo>
                    <a:pt x="8858" y="1943"/>
                    <a:pt x="13548" y="0"/>
                    <a:pt x="18438" y="0"/>
                  </a:cubicBezTo>
                  <a:close/>
                </a:path>
              </a:pathLst>
            </a:custGeom>
            <a:solidFill>
              <a:srgbClr val="FFFFFF"/>
            </a:solidFill>
            <a:ln w="38100" cap="rnd">
              <a:solidFill>
                <a:srgbClr val="2E2D2D"/>
              </a:solidFill>
              <a:prstDash val="solid"/>
              <a:round/>
            </a:ln>
          </p:spPr>
        </p:sp>
        <p:sp>
          <p:nvSpPr>
            <p:cNvPr id="13" name="TextBox 13"/>
            <p:cNvSpPr txBox="1"/>
            <p:nvPr/>
          </p:nvSpPr>
          <p:spPr>
            <a:xfrm>
              <a:off x="0" y="-28575"/>
              <a:ext cx="2804489" cy="1255125"/>
            </a:xfrm>
            <a:prstGeom prst="rect">
              <a:avLst/>
            </a:prstGeom>
          </p:spPr>
          <p:txBody>
            <a:bodyPr lIns="50800" tIns="50800" rIns="50800" bIns="50800" rtlCol="0" anchor="ctr"/>
            <a:lstStyle/>
            <a:p>
              <a:pPr algn="ctr">
                <a:lnSpc>
                  <a:spcPts val="1960"/>
                </a:lnSpc>
              </a:pPr>
              <a:endParaRPr/>
            </a:p>
          </p:txBody>
        </p:sp>
      </p:grpSp>
      <p:sp>
        <p:nvSpPr>
          <p:cNvPr id="16" name="TextBox 16"/>
          <p:cNvSpPr txBox="1"/>
          <p:nvPr/>
        </p:nvSpPr>
        <p:spPr>
          <a:xfrm>
            <a:off x="7282965" y="4113305"/>
            <a:ext cx="6692440" cy="4640886"/>
          </a:xfrm>
          <a:prstGeom prst="rect">
            <a:avLst/>
          </a:prstGeom>
        </p:spPr>
        <p:txBody>
          <a:bodyPr wrap="square" lIns="0" tIns="0" rIns="0" bIns="0" rtlCol="0" anchor="t">
            <a:spAutoFit/>
          </a:bodyPr>
          <a:lstStyle/>
          <a:p>
            <a:pPr algn="l">
              <a:lnSpc>
                <a:spcPts val="2771"/>
              </a:lnSpc>
              <a:spcBef>
                <a:spcPct val="0"/>
              </a:spcBef>
            </a:pPr>
            <a:r>
              <a:rPr lang="vi-VN" sz="1979" dirty="0">
                <a:solidFill>
                  <a:srgbClr val="2E2D2D"/>
                </a:solidFill>
                <a:latin typeface="Montserrat"/>
                <a:ea typeface="Montserrat"/>
                <a:cs typeface="Montserrat"/>
                <a:sym typeface="Montserrat"/>
              </a:rPr>
              <a:t>Quy trình MLOps tổng thể của dự án được tóm tắt qua sơ đồ sau:</a:t>
            </a:r>
          </a:p>
          <a:p>
            <a:pPr marL="457200" indent="-457200" algn="l">
              <a:lnSpc>
                <a:spcPts val="2771"/>
              </a:lnSpc>
              <a:spcBef>
                <a:spcPct val="0"/>
              </a:spcBef>
              <a:buFont typeface="+mj-lt"/>
              <a:buAutoNum type="arabicPeriod"/>
            </a:pPr>
            <a:r>
              <a:rPr lang="en-US" sz="1979" dirty="0">
                <a:solidFill>
                  <a:srgbClr val="2E2D2D"/>
                </a:solidFill>
                <a:latin typeface="Montserrat"/>
                <a:ea typeface="Montserrat"/>
                <a:cs typeface="Montserrat"/>
                <a:sym typeface="Montserrat"/>
              </a:rPr>
              <a:t>S</a:t>
            </a:r>
            <a:r>
              <a:rPr lang="vi-VN" sz="1979" dirty="0">
                <a:solidFill>
                  <a:srgbClr val="2E2D2D"/>
                </a:solidFill>
                <a:latin typeface="Montserrat"/>
                <a:ea typeface="Montserrat"/>
                <a:cs typeface="Montserrat"/>
                <a:sym typeface="Montserrat"/>
              </a:rPr>
              <a:t>inh dữ liệu: Tạo dữ liệu mô phỏng.</a:t>
            </a:r>
          </a:p>
          <a:p>
            <a:pPr marL="457200" indent="-457200" algn="l">
              <a:lnSpc>
                <a:spcPts val="2771"/>
              </a:lnSpc>
              <a:spcBef>
                <a:spcPct val="0"/>
              </a:spcBef>
              <a:buFont typeface="+mj-lt"/>
              <a:buAutoNum type="arabicPeriod"/>
            </a:pPr>
            <a:r>
              <a:rPr lang="vi-VN" sz="1979" dirty="0">
                <a:solidFill>
                  <a:srgbClr val="2E2D2D"/>
                </a:solidFill>
                <a:latin typeface="Montserrat"/>
                <a:ea typeface="Montserrat"/>
                <a:cs typeface="Montserrat"/>
                <a:sym typeface="Montserrat"/>
              </a:rPr>
              <a:t>Train + Tuning: Huấn luyện và tinh chỉnh (ví dụ: 3 lần chạy RandomForest).</a:t>
            </a:r>
          </a:p>
          <a:p>
            <a:pPr marL="457200" indent="-457200" algn="l">
              <a:lnSpc>
                <a:spcPts val="2771"/>
              </a:lnSpc>
              <a:spcBef>
                <a:spcPct val="0"/>
              </a:spcBef>
              <a:buFont typeface="+mj-lt"/>
              <a:buAutoNum type="arabicPeriod"/>
            </a:pPr>
            <a:r>
              <a:rPr lang="vi-VN" sz="1979" dirty="0">
                <a:solidFill>
                  <a:srgbClr val="2E2D2D"/>
                </a:solidFill>
                <a:latin typeface="Montserrat"/>
                <a:ea typeface="Montserrat"/>
                <a:cs typeface="Montserrat"/>
                <a:sym typeface="Montserrat"/>
              </a:rPr>
              <a:t>MLflow Tracking: Ghi lại mọi thử nghiệm và chọn ra model tốt nhất.</a:t>
            </a:r>
          </a:p>
          <a:p>
            <a:pPr marL="457200" indent="-457200" algn="l">
              <a:lnSpc>
                <a:spcPts val="2771"/>
              </a:lnSpc>
              <a:spcBef>
                <a:spcPct val="0"/>
              </a:spcBef>
              <a:buFont typeface="+mj-lt"/>
              <a:buAutoNum type="arabicPeriod"/>
            </a:pPr>
            <a:r>
              <a:rPr lang="vi-VN" sz="1979" dirty="0">
                <a:solidFill>
                  <a:srgbClr val="2E2D2D"/>
                </a:solidFill>
                <a:latin typeface="Montserrat"/>
                <a:ea typeface="Montserrat"/>
                <a:cs typeface="Montserrat"/>
                <a:sym typeface="Montserrat"/>
              </a:rPr>
              <a:t>Model Registry: Đăng ký và quản lý phiên bản model tốt nhất (chuyển sang "Production").</a:t>
            </a:r>
          </a:p>
          <a:p>
            <a:pPr marL="457200" indent="-457200" algn="l">
              <a:lnSpc>
                <a:spcPts val="2771"/>
              </a:lnSpc>
              <a:spcBef>
                <a:spcPct val="0"/>
              </a:spcBef>
              <a:buFont typeface="+mj-lt"/>
              <a:buAutoNum type="arabicPeriod"/>
            </a:pPr>
            <a:r>
              <a:rPr lang="vi-VN" sz="1979" dirty="0">
                <a:solidFill>
                  <a:srgbClr val="2E2D2D"/>
                </a:solidFill>
                <a:latin typeface="Montserrat"/>
                <a:ea typeface="Montserrat"/>
                <a:cs typeface="Montserrat"/>
                <a:sym typeface="Montserrat"/>
              </a:rPr>
              <a:t>Flask API Server: Tải mô hình từ Registry và phục vụ dự đoán.</a:t>
            </a:r>
          </a:p>
          <a:p>
            <a:pPr marL="457200" indent="-457200" algn="l">
              <a:lnSpc>
                <a:spcPts val="2771"/>
              </a:lnSpc>
              <a:spcBef>
                <a:spcPct val="0"/>
              </a:spcBef>
              <a:buFont typeface="+mj-lt"/>
              <a:buAutoNum type="arabicPeriod"/>
            </a:pPr>
            <a:r>
              <a:rPr lang="vi-VN" sz="1979" dirty="0">
                <a:solidFill>
                  <a:srgbClr val="2E2D2D"/>
                </a:solidFill>
                <a:latin typeface="Montserrat"/>
                <a:ea typeface="Montserrat"/>
                <a:cs typeface="Montserrat"/>
                <a:sym typeface="Montserrat"/>
              </a:rPr>
              <a:t>Người dùng: Gửi yêu cầu dự đoán đến API.</a:t>
            </a:r>
          </a:p>
          <a:p>
            <a:pPr algn="l">
              <a:lnSpc>
                <a:spcPts val="2771"/>
              </a:lnSpc>
              <a:spcBef>
                <a:spcPct val="0"/>
              </a:spcBef>
            </a:pPr>
            <a:endParaRPr lang="en-US" sz="1979" dirty="0">
              <a:solidFill>
                <a:srgbClr val="2E2D2D"/>
              </a:solidFill>
              <a:latin typeface="Montserrat"/>
              <a:ea typeface="Montserrat"/>
              <a:cs typeface="Montserrat"/>
              <a:sym typeface="Montserrat"/>
            </a:endParaRPr>
          </a:p>
        </p:txBody>
      </p:sp>
      <p:sp>
        <p:nvSpPr>
          <p:cNvPr id="17" name="TextBox 17"/>
          <p:cNvSpPr txBox="1"/>
          <p:nvPr/>
        </p:nvSpPr>
        <p:spPr>
          <a:xfrm>
            <a:off x="1600200" y="773534"/>
            <a:ext cx="17207321" cy="1325043"/>
          </a:xfrm>
          <a:prstGeom prst="rect">
            <a:avLst/>
          </a:prstGeom>
        </p:spPr>
        <p:txBody>
          <a:bodyPr wrap="square" lIns="0" tIns="0" rIns="0" bIns="0" rtlCol="0" anchor="t">
            <a:spAutoFit/>
          </a:bodyPr>
          <a:lstStyle/>
          <a:p>
            <a:pPr algn="l">
              <a:lnSpc>
                <a:spcPts val="11599"/>
              </a:lnSpc>
            </a:pPr>
            <a:r>
              <a:rPr lang="vi-VN" sz="8000" dirty="0">
                <a:solidFill>
                  <a:srgbClr val="F1F5F8"/>
                </a:solidFill>
                <a:latin typeface="DT Phudu"/>
                <a:ea typeface="DT Phudu"/>
                <a:cs typeface="DT Phudu"/>
                <a:sym typeface="DT Phudu"/>
              </a:rPr>
              <a:t>Sơ đồ Hoạt động của Hệ thống</a:t>
            </a:r>
            <a:endParaRPr lang="en-US" sz="8000" dirty="0">
              <a:solidFill>
                <a:srgbClr val="F1F5F8"/>
              </a:solidFill>
              <a:latin typeface="DT Phudu"/>
              <a:ea typeface="DT Phudu"/>
              <a:cs typeface="DT Phudu"/>
              <a:sym typeface="DT Phudu"/>
            </a:endParaRPr>
          </a:p>
        </p:txBody>
      </p:sp>
      <p:pic>
        <p:nvPicPr>
          <p:cNvPr id="19" name="Picture 18">
            <a:extLst>
              <a:ext uri="{FF2B5EF4-FFF2-40B4-BE49-F238E27FC236}">
                <a16:creationId xmlns:a16="http://schemas.microsoft.com/office/drawing/2014/main" id="{849696A1-C5A1-4508-9396-65C30FF87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321" y="2987662"/>
            <a:ext cx="2362200" cy="61321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TextBox 2"/>
          <p:cNvSpPr txBox="1"/>
          <p:nvPr/>
        </p:nvSpPr>
        <p:spPr>
          <a:xfrm>
            <a:off x="9344791" y="4217899"/>
            <a:ext cx="8308327" cy="2069862"/>
          </a:xfrm>
          <a:prstGeom prst="rect">
            <a:avLst/>
          </a:prstGeom>
        </p:spPr>
        <p:txBody>
          <a:bodyPr lIns="0" tIns="0" rIns="0" bIns="0" rtlCol="0" anchor="t">
            <a:spAutoFit/>
          </a:bodyPr>
          <a:lstStyle/>
          <a:p>
            <a:pPr algn="ctr">
              <a:lnSpc>
                <a:spcPts val="18849"/>
              </a:lnSpc>
            </a:pPr>
            <a:r>
              <a:rPr lang="en-US" sz="10000" dirty="0">
                <a:solidFill>
                  <a:srgbClr val="F1F5F8"/>
                </a:solidFill>
                <a:latin typeface="DT Phudu"/>
                <a:ea typeface="DT Phudu"/>
                <a:cs typeface="DT Phudu"/>
                <a:sym typeface="DT Phudu"/>
              </a:rPr>
              <a:t>The End</a:t>
            </a:r>
          </a:p>
        </p:txBody>
      </p:sp>
      <p:sp>
        <p:nvSpPr>
          <p:cNvPr id="3" name="Freeform 3"/>
          <p:cNvSpPr/>
          <p:nvPr/>
        </p:nvSpPr>
        <p:spPr>
          <a:xfrm>
            <a:off x="1028700" y="1784194"/>
            <a:ext cx="8439945" cy="6308859"/>
          </a:xfrm>
          <a:custGeom>
            <a:avLst/>
            <a:gdLst/>
            <a:ahLst/>
            <a:cxnLst/>
            <a:rect l="l" t="t" r="r" b="b"/>
            <a:pathLst>
              <a:path w="8439945" h="6308859">
                <a:moveTo>
                  <a:pt x="0" y="0"/>
                </a:moveTo>
                <a:lnTo>
                  <a:pt x="8439945" y="0"/>
                </a:lnTo>
                <a:lnTo>
                  <a:pt x="8439945" y="6308859"/>
                </a:lnTo>
                <a:lnTo>
                  <a:pt x="0" y="6308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208360" y="3528307"/>
            <a:ext cx="8865960" cy="6339593"/>
            <a:chOff x="0" y="0"/>
            <a:chExt cx="2368643" cy="1428518"/>
          </a:xfrm>
        </p:grpSpPr>
        <p:sp>
          <p:nvSpPr>
            <p:cNvPr id="3" name="Freeform 3"/>
            <p:cNvSpPr/>
            <p:nvPr/>
          </p:nvSpPr>
          <p:spPr>
            <a:xfrm>
              <a:off x="0" y="0"/>
              <a:ext cx="2368642" cy="1428518"/>
            </a:xfrm>
            <a:custGeom>
              <a:avLst/>
              <a:gdLst/>
              <a:ahLst/>
              <a:cxnLst/>
              <a:rect l="l" t="t" r="r" b="b"/>
              <a:pathLst>
                <a:path w="2368642" h="1428518">
                  <a:moveTo>
                    <a:pt x="21830" y="0"/>
                  </a:moveTo>
                  <a:lnTo>
                    <a:pt x="2346812" y="0"/>
                  </a:lnTo>
                  <a:cubicBezTo>
                    <a:pt x="2358869" y="0"/>
                    <a:pt x="2368642" y="9774"/>
                    <a:pt x="2368642" y="21830"/>
                  </a:cubicBezTo>
                  <a:lnTo>
                    <a:pt x="2368642" y="1406688"/>
                  </a:lnTo>
                  <a:cubicBezTo>
                    <a:pt x="2368642" y="1412478"/>
                    <a:pt x="2366342" y="1418030"/>
                    <a:pt x="2362248" y="1422124"/>
                  </a:cubicBezTo>
                  <a:cubicBezTo>
                    <a:pt x="2358155" y="1426218"/>
                    <a:pt x="2352602" y="1428518"/>
                    <a:pt x="2346812" y="1428518"/>
                  </a:cubicBezTo>
                  <a:lnTo>
                    <a:pt x="21830" y="1428518"/>
                  </a:lnTo>
                  <a:cubicBezTo>
                    <a:pt x="16041" y="1428518"/>
                    <a:pt x="10488" y="1426218"/>
                    <a:pt x="6394" y="1422124"/>
                  </a:cubicBezTo>
                  <a:cubicBezTo>
                    <a:pt x="2300" y="1418030"/>
                    <a:pt x="0" y="1412478"/>
                    <a:pt x="0" y="1406688"/>
                  </a:cubicBezTo>
                  <a:lnTo>
                    <a:pt x="0" y="21830"/>
                  </a:lnTo>
                  <a:cubicBezTo>
                    <a:pt x="0" y="16041"/>
                    <a:pt x="2300" y="10488"/>
                    <a:pt x="6394" y="6394"/>
                  </a:cubicBezTo>
                  <a:cubicBezTo>
                    <a:pt x="10488" y="2300"/>
                    <a:pt x="16041" y="0"/>
                    <a:pt x="21830" y="0"/>
                  </a:cubicBezTo>
                  <a:close/>
                </a:path>
              </a:pathLst>
            </a:custGeom>
            <a:solidFill>
              <a:srgbClr val="FAE27F"/>
            </a:solidFill>
            <a:ln w="38100" cap="rnd">
              <a:solidFill>
                <a:srgbClr val="2E2D2D"/>
              </a:solidFill>
              <a:prstDash val="solid"/>
              <a:round/>
            </a:ln>
          </p:spPr>
        </p:sp>
        <p:sp>
          <p:nvSpPr>
            <p:cNvPr id="4" name="TextBox 4"/>
            <p:cNvSpPr txBox="1"/>
            <p:nvPr/>
          </p:nvSpPr>
          <p:spPr>
            <a:xfrm>
              <a:off x="0" y="-28575"/>
              <a:ext cx="2368643" cy="1457093"/>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1028700" y="3434739"/>
            <a:ext cx="8865960" cy="6204561"/>
            <a:chOff x="0" y="0"/>
            <a:chExt cx="2368643" cy="1403320"/>
          </a:xfrm>
        </p:grpSpPr>
        <p:sp>
          <p:nvSpPr>
            <p:cNvPr id="6" name="Freeform 6"/>
            <p:cNvSpPr/>
            <p:nvPr/>
          </p:nvSpPr>
          <p:spPr>
            <a:xfrm>
              <a:off x="0" y="0"/>
              <a:ext cx="2368642" cy="1403320"/>
            </a:xfrm>
            <a:custGeom>
              <a:avLst/>
              <a:gdLst/>
              <a:ahLst/>
              <a:cxnLst/>
              <a:rect l="l" t="t" r="r" b="b"/>
              <a:pathLst>
                <a:path w="2368642" h="1403320">
                  <a:moveTo>
                    <a:pt x="21830" y="0"/>
                  </a:moveTo>
                  <a:lnTo>
                    <a:pt x="2346812" y="0"/>
                  </a:lnTo>
                  <a:cubicBezTo>
                    <a:pt x="2358869" y="0"/>
                    <a:pt x="2368642" y="9774"/>
                    <a:pt x="2368642" y="21830"/>
                  </a:cubicBezTo>
                  <a:lnTo>
                    <a:pt x="2368642" y="1381490"/>
                  </a:lnTo>
                  <a:cubicBezTo>
                    <a:pt x="2368642" y="1387280"/>
                    <a:pt x="2366342" y="1392832"/>
                    <a:pt x="2362248" y="1396926"/>
                  </a:cubicBezTo>
                  <a:cubicBezTo>
                    <a:pt x="2358155" y="1401020"/>
                    <a:pt x="2352602" y="1403320"/>
                    <a:pt x="2346812" y="1403320"/>
                  </a:cubicBezTo>
                  <a:lnTo>
                    <a:pt x="21830" y="1403320"/>
                  </a:lnTo>
                  <a:cubicBezTo>
                    <a:pt x="16041" y="1403320"/>
                    <a:pt x="10488" y="1401020"/>
                    <a:pt x="6394" y="1396926"/>
                  </a:cubicBezTo>
                  <a:cubicBezTo>
                    <a:pt x="2300" y="1392832"/>
                    <a:pt x="0" y="1387280"/>
                    <a:pt x="0" y="1381490"/>
                  </a:cubicBezTo>
                  <a:lnTo>
                    <a:pt x="0" y="21830"/>
                  </a:lnTo>
                  <a:cubicBezTo>
                    <a:pt x="0" y="16041"/>
                    <a:pt x="2300" y="10488"/>
                    <a:pt x="6394" y="6394"/>
                  </a:cubicBezTo>
                  <a:cubicBezTo>
                    <a:pt x="10488" y="2300"/>
                    <a:pt x="16041" y="0"/>
                    <a:pt x="21830"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2368643" cy="1431895"/>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1770751" y="1066800"/>
            <a:ext cx="14746499" cy="1366913"/>
          </a:xfrm>
          <a:prstGeom prst="rect">
            <a:avLst/>
          </a:prstGeom>
        </p:spPr>
        <p:txBody>
          <a:bodyPr lIns="0" tIns="0" rIns="0" bIns="0" rtlCol="0" anchor="t">
            <a:spAutoFit/>
          </a:bodyPr>
          <a:lstStyle/>
          <a:p>
            <a:pPr algn="ctr">
              <a:lnSpc>
                <a:spcPts val="11599"/>
              </a:lnSpc>
            </a:pPr>
            <a:r>
              <a:rPr lang="en-US" sz="9600" dirty="0">
                <a:solidFill>
                  <a:srgbClr val="F1F5F8"/>
                </a:solidFill>
                <a:latin typeface="DT Phudu"/>
                <a:ea typeface="DT Phudu"/>
                <a:cs typeface="DT Phudu"/>
                <a:sym typeface="DT Phudu"/>
              </a:rPr>
              <a:t>TỔNG QUAN DỰ ÁN</a:t>
            </a:r>
            <a:endParaRPr lang="en-US" sz="9999" dirty="0">
              <a:solidFill>
                <a:srgbClr val="F1F5F8"/>
              </a:solidFill>
              <a:latin typeface="DT Phudu"/>
              <a:ea typeface="DT Phudu"/>
              <a:cs typeface="DT Phudu"/>
              <a:sym typeface="DT Phudu"/>
            </a:endParaRPr>
          </a:p>
        </p:txBody>
      </p:sp>
      <p:sp>
        <p:nvSpPr>
          <p:cNvPr id="9" name="TextBox 9"/>
          <p:cNvSpPr txBox="1"/>
          <p:nvPr/>
        </p:nvSpPr>
        <p:spPr>
          <a:xfrm>
            <a:off x="1453594" y="3941641"/>
            <a:ext cx="8016171" cy="5314788"/>
          </a:xfrm>
          <a:prstGeom prst="rect">
            <a:avLst/>
          </a:prstGeom>
        </p:spPr>
        <p:txBody>
          <a:bodyPr lIns="0" tIns="0" rIns="0" bIns="0" rtlCol="0" anchor="t">
            <a:spAutoFit/>
          </a:bodyPr>
          <a:lstStyle/>
          <a:p>
            <a:pPr marL="0" lvl="0" indent="0" algn="l">
              <a:lnSpc>
                <a:spcPts val="2600"/>
              </a:lnSpc>
            </a:pPr>
            <a:r>
              <a:rPr lang="vi-VN" sz="2000" b="1" dirty="0">
                <a:solidFill>
                  <a:srgbClr val="2E2D2D"/>
                </a:solidFill>
                <a:latin typeface="Montserrat"/>
                <a:ea typeface="Montserrat"/>
                <a:cs typeface="Montserrat"/>
                <a:sym typeface="Montserrat"/>
              </a:rPr>
              <a:t>Mục tiêu dự án </a:t>
            </a:r>
          </a:p>
          <a:p>
            <a:pPr marL="0" lvl="0" indent="0" algn="l">
              <a:lnSpc>
                <a:spcPts val="2600"/>
              </a:lnSpc>
            </a:pPr>
            <a:r>
              <a:rPr lang="vi-VN" sz="2000" dirty="0">
                <a:solidFill>
                  <a:srgbClr val="2E2D2D"/>
                </a:solidFill>
                <a:latin typeface="Montserrat"/>
                <a:ea typeface="Montserrat"/>
                <a:cs typeface="Montserrat"/>
                <a:sym typeface="Montserrat"/>
              </a:rPr>
              <a:t>Xây dựng một pipeline MLOps end-to-end (từ đầu đến cuối) hoàn chỉnh.</a:t>
            </a:r>
          </a:p>
          <a:p>
            <a:pPr marL="0" lvl="0" indent="0" algn="l">
              <a:lnSpc>
                <a:spcPts val="2600"/>
              </a:lnSpc>
            </a:pPr>
            <a:r>
              <a:rPr lang="vi-VN" sz="2000" b="1" dirty="0">
                <a:solidFill>
                  <a:srgbClr val="2E2D2D"/>
                </a:solidFill>
                <a:latin typeface="Montserrat"/>
                <a:ea typeface="Montserrat"/>
                <a:cs typeface="Montserrat"/>
                <a:sym typeface="Montserrat"/>
              </a:rPr>
              <a:t>Các bước thực hiện</a:t>
            </a:r>
          </a:p>
          <a:p>
            <a:pPr marL="457200" lvl="0" indent="-457200" algn="l">
              <a:lnSpc>
                <a:spcPts val="2600"/>
              </a:lnSpc>
              <a:buFont typeface="+mj-lt"/>
              <a:buAutoNum type="arabicPeriod"/>
            </a:pPr>
            <a:r>
              <a:rPr lang="vi-VN" sz="2000" dirty="0">
                <a:solidFill>
                  <a:srgbClr val="2E2D2D"/>
                </a:solidFill>
                <a:latin typeface="Montserrat"/>
                <a:ea typeface="Montserrat"/>
                <a:cs typeface="Montserrat"/>
                <a:sym typeface="Montserrat"/>
              </a:rPr>
              <a:t>Sinh dữ liệu (Data Generation): Tạo dữ liệu mô phỏng Nước &amp; Ánh sáng.</a:t>
            </a:r>
          </a:p>
          <a:p>
            <a:pPr marL="457200" lvl="0" indent="-457200" algn="l">
              <a:lnSpc>
                <a:spcPts val="2600"/>
              </a:lnSpc>
              <a:buFont typeface="+mj-lt"/>
              <a:buAutoNum type="arabicPeriod"/>
            </a:pPr>
            <a:r>
              <a:rPr lang="vi-VN" sz="2000" dirty="0">
                <a:solidFill>
                  <a:srgbClr val="2E2D2D"/>
                </a:solidFill>
                <a:latin typeface="Montserrat"/>
                <a:ea typeface="Montserrat"/>
                <a:cs typeface="Montserrat"/>
                <a:sym typeface="Montserrat"/>
              </a:rPr>
              <a:t>Huấn luyện (Training): Xây dựng mô hình phân loại (Sống/Chết).</a:t>
            </a:r>
          </a:p>
          <a:p>
            <a:pPr marL="457200" lvl="0" indent="-457200" algn="l">
              <a:lnSpc>
                <a:spcPts val="2600"/>
              </a:lnSpc>
              <a:buFont typeface="+mj-lt"/>
              <a:buAutoNum type="arabicPeriod"/>
            </a:pPr>
            <a:r>
              <a:rPr lang="vi-VN" sz="2000" dirty="0">
                <a:solidFill>
                  <a:srgbClr val="2E2D2D"/>
                </a:solidFill>
                <a:latin typeface="Montserrat"/>
                <a:ea typeface="Montserrat"/>
                <a:cs typeface="Montserrat"/>
                <a:sym typeface="Montserrat"/>
              </a:rPr>
              <a:t>Tinh chỉnh (Tuning): Thử nghiệm để tìm siêu tham số tốt nhất.</a:t>
            </a:r>
          </a:p>
          <a:p>
            <a:pPr marL="457200" lvl="0" indent="-457200" algn="l">
              <a:lnSpc>
                <a:spcPts val="2600"/>
              </a:lnSpc>
              <a:buFont typeface="+mj-lt"/>
              <a:buAutoNum type="arabicPeriod"/>
            </a:pPr>
            <a:r>
              <a:rPr lang="vi-VN" sz="2000" dirty="0">
                <a:solidFill>
                  <a:srgbClr val="2E2D2D"/>
                </a:solidFill>
                <a:latin typeface="Montserrat"/>
                <a:ea typeface="Montserrat"/>
                <a:cs typeface="Montserrat"/>
                <a:sym typeface="Montserrat"/>
              </a:rPr>
              <a:t>Theo dõi (Tracking): Ghi lại mọi thử nghiệm bằng MLflow.</a:t>
            </a:r>
          </a:p>
          <a:p>
            <a:pPr marL="457200" lvl="0" indent="-457200" algn="l">
              <a:lnSpc>
                <a:spcPts val="2600"/>
              </a:lnSpc>
              <a:buFont typeface="+mj-lt"/>
              <a:buAutoNum type="arabicPeriod"/>
            </a:pPr>
            <a:r>
              <a:rPr lang="vi-VN" sz="2000" dirty="0">
                <a:solidFill>
                  <a:srgbClr val="2E2D2D"/>
                </a:solidFill>
                <a:latin typeface="Montserrat"/>
                <a:ea typeface="Montserrat"/>
                <a:cs typeface="Montserrat"/>
                <a:sym typeface="Montserrat"/>
              </a:rPr>
              <a:t>Triển khai (Deployment): Phục vụ mô hình qua API bằng Flask.</a:t>
            </a:r>
          </a:p>
          <a:p>
            <a:pPr marL="0" lvl="0" indent="0" algn="l">
              <a:lnSpc>
                <a:spcPts val="2600"/>
              </a:lnSpc>
            </a:pPr>
            <a:r>
              <a:rPr lang="vi-VN" sz="2000" b="1" dirty="0">
                <a:solidFill>
                  <a:srgbClr val="2E2D2D"/>
                </a:solidFill>
                <a:latin typeface="Montserrat"/>
                <a:ea typeface="Montserrat"/>
                <a:cs typeface="Montserrat"/>
                <a:sym typeface="Montserrat"/>
              </a:rPr>
              <a:t>Ứng dụng thực tế</a:t>
            </a:r>
          </a:p>
          <a:p>
            <a:pPr marL="0" lvl="0" indent="0" algn="l">
              <a:lnSpc>
                <a:spcPts val="2600"/>
              </a:lnSpc>
            </a:pPr>
            <a:r>
              <a:rPr lang="en-US" sz="2000" dirty="0">
                <a:solidFill>
                  <a:srgbClr val="2E2D2D"/>
                </a:solidFill>
                <a:latin typeface="Montserrat"/>
                <a:ea typeface="Montserrat"/>
                <a:cs typeface="Montserrat"/>
                <a:sym typeface="Montserrat"/>
              </a:rPr>
              <a:t>- </a:t>
            </a:r>
            <a:r>
              <a:rPr lang="vi-VN" sz="2000" dirty="0">
                <a:solidFill>
                  <a:srgbClr val="2E2D2D"/>
                </a:solidFill>
                <a:latin typeface="Montserrat"/>
                <a:ea typeface="Montserrat"/>
                <a:cs typeface="Montserrat"/>
                <a:sym typeface="Montserrat"/>
              </a:rPr>
              <a:t>Giám sát cây trồng, hệ thống vườn thông minh.</a:t>
            </a:r>
          </a:p>
          <a:p>
            <a:pPr marL="0" lvl="0" indent="0" algn="l">
              <a:lnSpc>
                <a:spcPts val="2600"/>
              </a:lnSpc>
            </a:pPr>
            <a:r>
              <a:rPr lang="en-US" sz="2000" dirty="0">
                <a:solidFill>
                  <a:srgbClr val="2E2D2D"/>
                </a:solidFill>
                <a:latin typeface="Montserrat"/>
                <a:ea typeface="Montserrat"/>
                <a:cs typeface="Montserrat"/>
                <a:sym typeface="Montserrat"/>
              </a:rPr>
              <a:t>- </a:t>
            </a:r>
            <a:r>
              <a:rPr lang="vi-VN" sz="2000" dirty="0">
                <a:solidFill>
                  <a:srgbClr val="2E2D2D"/>
                </a:solidFill>
                <a:latin typeface="Montserrat"/>
                <a:ea typeface="Montserrat"/>
                <a:cs typeface="Montserrat"/>
                <a:sym typeface="Montserrat"/>
              </a:rPr>
              <a:t>Tự động hóa hành động (ví dụ: bật/tắt hệ thống tưới).</a:t>
            </a:r>
            <a:endParaRPr lang="en-US" sz="2000" dirty="0">
              <a:solidFill>
                <a:srgbClr val="2E2D2D"/>
              </a:solidFill>
              <a:latin typeface="Montserrat"/>
              <a:ea typeface="Montserrat"/>
              <a:cs typeface="Montserrat"/>
              <a:sym typeface="Montserrat"/>
            </a:endParaRPr>
          </a:p>
        </p:txBody>
      </p:sp>
      <p:sp>
        <p:nvSpPr>
          <p:cNvPr id="10" name="Freeform 10"/>
          <p:cNvSpPr/>
          <p:nvPr/>
        </p:nvSpPr>
        <p:spPr>
          <a:xfrm>
            <a:off x="11076899" y="3425918"/>
            <a:ext cx="6379240" cy="5254899"/>
          </a:xfrm>
          <a:custGeom>
            <a:avLst/>
            <a:gdLst/>
            <a:ahLst/>
            <a:cxnLst/>
            <a:rect l="l" t="t" r="r" b="b"/>
            <a:pathLst>
              <a:path w="6379240" h="5254899">
                <a:moveTo>
                  <a:pt x="0" y="0"/>
                </a:moveTo>
                <a:lnTo>
                  <a:pt x="6379240" y="0"/>
                </a:lnTo>
                <a:lnTo>
                  <a:pt x="6379240" y="5254900"/>
                </a:lnTo>
                <a:lnTo>
                  <a:pt x="0" y="5254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1028700" y="2516050"/>
            <a:ext cx="6379240" cy="5254899"/>
          </a:xfrm>
          <a:custGeom>
            <a:avLst/>
            <a:gdLst/>
            <a:ahLst/>
            <a:cxnLst/>
            <a:rect l="l" t="t" r="r" b="b"/>
            <a:pathLst>
              <a:path w="6379240" h="5254899">
                <a:moveTo>
                  <a:pt x="0" y="0"/>
                </a:moveTo>
                <a:lnTo>
                  <a:pt x="6379240" y="0"/>
                </a:lnTo>
                <a:lnTo>
                  <a:pt x="6379240" y="5254900"/>
                </a:lnTo>
                <a:lnTo>
                  <a:pt x="0" y="5254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064607" y="2971849"/>
            <a:ext cx="8406189" cy="2975173"/>
          </a:xfrm>
          <a:prstGeom prst="rect">
            <a:avLst/>
          </a:prstGeom>
        </p:spPr>
        <p:txBody>
          <a:bodyPr lIns="0" tIns="0" rIns="0" bIns="0" rtlCol="0" anchor="t">
            <a:spAutoFit/>
          </a:bodyPr>
          <a:lstStyle/>
          <a:p>
            <a:pPr algn="ctr">
              <a:lnSpc>
                <a:spcPts val="11599"/>
              </a:lnSpc>
            </a:pPr>
            <a:r>
              <a:rPr lang="en-US" sz="9999" dirty="0">
                <a:solidFill>
                  <a:srgbClr val="F1F5F8"/>
                </a:solidFill>
                <a:latin typeface="DT Phudu"/>
                <a:ea typeface="DT Phudu"/>
                <a:cs typeface="DT Phudu"/>
                <a:sym typeface="DT Phudu"/>
              </a:rPr>
              <a:t>ĐỊNH NGHĨA BÀI TOÁN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flipH="1">
            <a:off x="10620699" y="3008466"/>
            <a:ext cx="6638601" cy="5866864"/>
          </a:xfrm>
          <a:custGeom>
            <a:avLst/>
            <a:gdLst/>
            <a:ahLst/>
            <a:cxnLst/>
            <a:rect l="l" t="t" r="r" b="b"/>
            <a:pathLst>
              <a:path w="6638601" h="5866864">
                <a:moveTo>
                  <a:pt x="6638601" y="0"/>
                </a:moveTo>
                <a:lnTo>
                  <a:pt x="0" y="0"/>
                </a:lnTo>
                <a:lnTo>
                  <a:pt x="0" y="5866864"/>
                </a:lnTo>
                <a:lnTo>
                  <a:pt x="6638601" y="5866864"/>
                </a:lnTo>
                <a:lnTo>
                  <a:pt x="663860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92435" y="4647572"/>
            <a:ext cx="8865960" cy="4686927"/>
            <a:chOff x="0" y="0"/>
            <a:chExt cx="2368643" cy="723553"/>
          </a:xfrm>
        </p:grpSpPr>
        <p:sp>
          <p:nvSpPr>
            <p:cNvPr id="4" name="Freeform 4"/>
            <p:cNvSpPr/>
            <p:nvPr/>
          </p:nvSpPr>
          <p:spPr>
            <a:xfrm>
              <a:off x="0" y="0"/>
              <a:ext cx="2368642" cy="723553"/>
            </a:xfrm>
            <a:custGeom>
              <a:avLst/>
              <a:gdLst/>
              <a:ahLst/>
              <a:cxnLst/>
              <a:rect l="l" t="t" r="r" b="b"/>
              <a:pathLst>
                <a:path w="2368642" h="723553">
                  <a:moveTo>
                    <a:pt x="21830" y="0"/>
                  </a:moveTo>
                  <a:lnTo>
                    <a:pt x="2346812" y="0"/>
                  </a:lnTo>
                  <a:cubicBezTo>
                    <a:pt x="2358869" y="0"/>
                    <a:pt x="2368642" y="9774"/>
                    <a:pt x="2368642" y="21830"/>
                  </a:cubicBezTo>
                  <a:lnTo>
                    <a:pt x="2368642" y="701723"/>
                  </a:lnTo>
                  <a:cubicBezTo>
                    <a:pt x="2368642" y="707513"/>
                    <a:pt x="2366342" y="713065"/>
                    <a:pt x="2362248" y="717159"/>
                  </a:cubicBezTo>
                  <a:cubicBezTo>
                    <a:pt x="2358155" y="721253"/>
                    <a:pt x="2352602" y="723553"/>
                    <a:pt x="2346812" y="723553"/>
                  </a:cubicBezTo>
                  <a:lnTo>
                    <a:pt x="21830" y="723553"/>
                  </a:lnTo>
                  <a:cubicBezTo>
                    <a:pt x="16041" y="723553"/>
                    <a:pt x="10488" y="721253"/>
                    <a:pt x="6394" y="717159"/>
                  </a:cubicBezTo>
                  <a:cubicBezTo>
                    <a:pt x="2300" y="713065"/>
                    <a:pt x="0" y="707513"/>
                    <a:pt x="0" y="701723"/>
                  </a:cubicBezTo>
                  <a:lnTo>
                    <a:pt x="0" y="21830"/>
                  </a:lnTo>
                  <a:cubicBezTo>
                    <a:pt x="0" y="16041"/>
                    <a:pt x="2300" y="10488"/>
                    <a:pt x="6394" y="6394"/>
                  </a:cubicBezTo>
                  <a:cubicBezTo>
                    <a:pt x="10488" y="2300"/>
                    <a:pt x="16041" y="0"/>
                    <a:pt x="21830" y="0"/>
                  </a:cubicBezTo>
                  <a:close/>
                </a:path>
              </a:pathLst>
            </a:custGeom>
            <a:solidFill>
              <a:srgbClr val="FAE27F"/>
            </a:solidFill>
            <a:ln w="38100" cap="rnd">
              <a:solidFill>
                <a:srgbClr val="2E2D2D"/>
              </a:solidFill>
              <a:prstDash val="solid"/>
              <a:round/>
            </a:ln>
          </p:spPr>
        </p:sp>
        <p:sp>
          <p:nvSpPr>
            <p:cNvPr id="5" name="TextBox 5"/>
            <p:cNvSpPr txBox="1"/>
            <p:nvPr/>
          </p:nvSpPr>
          <p:spPr>
            <a:xfrm>
              <a:off x="0" y="-28575"/>
              <a:ext cx="2368643" cy="752128"/>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1028700" y="4540615"/>
            <a:ext cx="8865960" cy="4489085"/>
            <a:chOff x="0" y="0"/>
            <a:chExt cx="2368643" cy="710790"/>
          </a:xfrm>
        </p:grpSpPr>
        <p:sp>
          <p:nvSpPr>
            <p:cNvPr id="7" name="Freeform 7"/>
            <p:cNvSpPr/>
            <p:nvPr/>
          </p:nvSpPr>
          <p:spPr>
            <a:xfrm>
              <a:off x="0" y="0"/>
              <a:ext cx="2368642" cy="710790"/>
            </a:xfrm>
            <a:custGeom>
              <a:avLst/>
              <a:gdLst/>
              <a:ahLst/>
              <a:cxnLst/>
              <a:rect l="l" t="t" r="r" b="b"/>
              <a:pathLst>
                <a:path w="2368642" h="710790">
                  <a:moveTo>
                    <a:pt x="21830" y="0"/>
                  </a:moveTo>
                  <a:lnTo>
                    <a:pt x="2346812" y="0"/>
                  </a:lnTo>
                  <a:cubicBezTo>
                    <a:pt x="2358869" y="0"/>
                    <a:pt x="2368642" y="9774"/>
                    <a:pt x="2368642" y="21830"/>
                  </a:cubicBezTo>
                  <a:lnTo>
                    <a:pt x="2368642" y="688960"/>
                  </a:lnTo>
                  <a:cubicBezTo>
                    <a:pt x="2368642" y="694750"/>
                    <a:pt x="2366342" y="700302"/>
                    <a:pt x="2362248" y="704396"/>
                  </a:cubicBezTo>
                  <a:cubicBezTo>
                    <a:pt x="2358155" y="708490"/>
                    <a:pt x="2352602" y="710790"/>
                    <a:pt x="2346812" y="710790"/>
                  </a:cubicBezTo>
                  <a:lnTo>
                    <a:pt x="21830" y="710790"/>
                  </a:lnTo>
                  <a:cubicBezTo>
                    <a:pt x="16041" y="710790"/>
                    <a:pt x="10488" y="708490"/>
                    <a:pt x="6394" y="704396"/>
                  </a:cubicBezTo>
                  <a:cubicBezTo>
                    <a:pt x="2300" y="700302"/>
                    <a:pt x="0" y="694750"/>
                    <a:pt x="0" y="688960"/>
                  </a:cubicBezTo>
                  <a:lnTo>
                    <a:pt x="0" y="21830"/>
                  </a:lnTo>
                  <a:cubicBezTo>
                    <a:pt x="0" y="16041"/>
                    <a:pt x="2300" y="10488"/>
                    <a:pt x="6394" y="6394"/>
                  </a:cubicBezTo>
                  <a:cubicBezTo>
                    <a:pt x="10488" y="2300"/>
                    <a:pt x="16041" y="0"/>
                    <a:pt x="21830" y="0"/>
                  </a:cubicBezTo>
                  <a:close/>
                </a:path>
              </a:pathLst>
            </a:custGeom>
            <a:solidFill>
              <a:srgbClr val="F1F5F8"/>
            </a:solidFill>
            <a:ln w="38100" cap="rnd">
              <a:solidFill>
                <a:srgbClr val="2E2D2D"/>
              </a:solidFill>
              <a:prstDash val="solid"/>
              <a:round/>
            </a:ln>
          </p:spPr>
        </p:sp>
        <p:sp>
          <p:nvSpPr>
            <p:cNvPr id="8" name="TextBox 8"/>
            <p:cNvSpPr txBox="1"/>
            <p:nvPr/>
          </p:nvSpPr>
          <p:spPr>
            <a:xfrm>
              <a:off x="0" y="-28575"/>
              <a:ext cx="2368643" cy="739365"/>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1770751" y="1066800"/>
            <a:ext cx="14746499" cy="2975173"/>
          </a:xfrm>
          <a:prstGeom prst="rect">
            <a:avLst/>
          </a:prstGeom>
        </p:spPr>
        <p:txBody>
          <a:bodyPr lIns="0" tIns="0" rIns="0" bIns="0" rtlCol="0" anchor="t">
            <a:spAutoFit/>
          </a:bodyPr>
          <a:lstStyle/>
          <a:p>
            <a:pPr algn="ctr">
              <a:lnSpc>
                <a:spcPts val="11599"/>
              </a:lnSpc>
            </a:pPr>
            <a:r>
              <a:rPr lang="en-US" sz="9999" dirty="0" err="1">
                <a:solidFill>
                  <a:srgbClr val="F1F5F8"/>
                </a:solidFill>
                <a:latin typeface="DT Phudu"/>
                <a:ea typeface="DT Phudu"/>
                <a:cs typeface="DT Phudu"/>
                <a:sym typeface="DT Phudu"/>
              </a:rPr>
              <a:t>Bài</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toán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Phân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loại</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nhị</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phân</a:t>
            </a:r>
            <a:endParaRPr lang="en-US" sz="9999" dirty="0">
              <a:solidFill>
                <a:srgbClr val="F1F5F8"/>
              </a:solidFill>
              <a:latin typeface="DT Phudu"/>
              <a:ea typeface="DT Phudu"/>
              <a:cs typeface="DT Phudu"/>
              <a:sym typeface="DT Phudu"/>
            </a:endParaRPr>
          </a:p>
        </p:txBody>
      </p:sp>
      <p:sp>
        <p:nvSpPr>
          <p:cNvPr id="10" name="TextBox 10"/>
          <p:cNvSpPr txBox="1"/>
          <p:nvPr/>
        </p:nvSpPr>
        <p:spPr>
          <a:xfrm>
            <a:off x="1453594" y="5042213"/>
            <a:ext cx="8016171" cy="2980816"/>
          </a:xfrm>
          <a:prstGeom prst="rect">
            <a:avLst/>
          </a:prstGeom>
        </p:spPr>
        <p:txBody>
          <a:bodyPr lIns="0" tIns="0" rIns="0" bIns="0" rtlCol="0" anchor="t">
            <a:spAutoFit/>
          </a:bodyPr>
          <a:lstStyle/>
          <a:p>
            <a:pPr algn="l">
              <a:lnSpc>
                <a:spcPts val="2600"/>
              </a:lnSpc>
            </a:pPr>
            <a:r>
              <a:rPr lang="en-US" sz="2000" dirty="0">
                <a:solidFill>
                  <a:srgbClr val="2E2D2D"/>
                </a:solidFill>
                <a:latin typeface="Montserrat"/>
                <a:sym typeface="Montserrat"/>
              </a:rPr>
              <a:t>ĐẦU VÀO (Input):</a:t>
            </a:r>
          </a:p>
          <a:p>
            <a:pPr algn="l">
              <a:lnSpc>
                <a:spcPts val="2600"/>
              </a:lnSpc>
            </a:pPr>
            <a:r>
              <a:rPr lang="en-US" sz="2000" dirty="0">
                <a:solidFill>
                  <a:srgbClr val="2E2D2D"/>
                </a:solidFill>
                <a:latin typeface="Montserrat"/>
                <a:sym typeface="Montserrat"/>
              </a:rPr>
              <a:t>- </a:t>
            </a:r>
            <a:r>
              <a:rPr lang="vi-VN" sz="2000" dirty="0">
                <a:solidFill>
                  <a:srgbClr val="2E2D2D"/>
                </a:solidFill>
                <a:latin typeface="Montserrat"/>
                <a:sym typeface="Montserrat"/>
              </a:rPr>
              <a:t>Gồm hai số thực là water (lượng nước) và light (lượng ánh sáng), có giá trị từ 0 đến 100, đại diện cho phần trăm tối đa khả dụng</a:t>
            </a:r>
            <a:endParaRPr lang="en-US" sz="2000" dirty="0">
              <a:solidFill>
                <a:srgbClr val="2E2D2D"/>
              </a:solidFill>
              <a:latin typeface="Montserrat"/>
              <a:sym typeface="Montserrat"/>
            </a:endParaRPr>
          </a:p>
          <a:p>
            <a:pPr algn="l">
              <a:lnSpc>
                <a:spcPts val="2600"/>
              </a:lnSpc>
            </a:pPr>
            <a:r>
              <a:rPr lang="en-US" sz="2000" dirty="0">
                <a:solidFill>
                  <a:srgbClr val="2E2D2D"/>
                </a:solidFill>
                <a:latin typeface="Montserrat"/>
                <a:sym typeface="Montserrat"/>
              </a:rPr>
              <a:t>ĐẦU RA</a:t>
            </a:r>
            <a:r>
              <a:rPr lang="vi-VN" sz="2000" dirty="0">
                <a:solidFill>
                  <a:srgbClr val="2E2D2D"/>
                </a:solidFill>
                <a:latin typeface="Montserrat"/>
                <a:sym typeface="Montserrat"/>
              </a:rPr>
              <a:t>(Output): </a:t>
            </a:r>
          </a:p>
          <a:p>
            <a:pPr algn="l">
              <a:lnSpc>
                <a:spcPts val="2600"/>
              </a:lnSpc>
            </a:pPr>
            <a:r>
              <a:rPr lang="en-US" sz="2000" dirty="0">
                <a:solidFill>
                  <a:srgbClr val="2E2D2D"/>
                </a:solidFill>
                <a:latin typeface="Montserrat"/>
                <a:sym typeface="Montserrat"/>
              </a:rPr>
              <a:t>- </a:t>
            </a:r>
            <a:r>
              <a:rPr lang="vi-VN" sz="2000" dirty="0">
                <a:solidFill>
                  <a:srgbClr val="2E2D2D"/>
                </a:solidFill>
                <a:latin typeface="Montserrat"/>
                <a:sym typeface="Montserrat"/>
              </a:rPr>
              <a:t>Một nhãn (label) thuộc tập {0, 1}.</a:t>
            </a:r>
            <a:endParaRPr lang="en-US" sz="2000" dirty="0">
              <a:solidFill>
                <a:srgbClr val="2E2D2D"/>
              </a:solidFill>
              <a:latin typeface="Montserrat"/>
              <a:sym typeface="Montserrat"/>
            </a:endParaRPr>
          </a:p>
          <a:p>
            <a:pPr marL="285750" indent="-285750" algn="l">
              <a:lnSpc>
                <a:spcPts val="2600"/>
              </a:lnSpc>
              <a:buFont typeface="Arial" panose="020B0604020202020204" pitchFamily="34" charset="0"/>
              <a:buChar char="•"/>
            </a:pPr>
            <a:r>
              <a:rPr lang="vi-VN" sz="2000" dirty="0">
                <a:solidFill>
                  <a:srgbClr val="2E2D2D"/>
                </a:solidFill>
                <a:latin typeface="Montserrat"/>
                <a:sym typeface="Montserrat"/>
              </a:rPr>
              <a:t>Nhãn là 1 (sống) nếu giá trị trung bình của water và light đạt ngưỡng 80% (tức là water</a:t>
            </a:r>
            <a:r>
              <a:rPr lang="en-US" sz="2000" dirty="0">
                <a:solidFill>
                  <a:srgbClr val="2E2D2D"/>
                </a:solidFill>
                <a:latin typeface="Montserrat"/>
                <a:sym typeface="Montserrat"/>
              </a:rPr>
              <a:t> </a:t>
            </a:r>
            <a:r>
              <a:rPr lang="vi-VN" sz="2000" dirty="0">
                <a:solidFill>
                  <a:srgbClr val="2E2D2D"/>
                </a:solidFill>
                <a:latin typeface="Montserrat"/>
                <a:sym typeface="Montserrat"/>
              </a:rPr>
              <a:t>+ </a:t>
            </a:r>
            <a:r>
              <a:rPr lang="en-US" sz="2000" dirty="0">
                <a:solidFill>
                  <a:srgbClr val="2E2D2D"/>
                </a:solidFill>
                <a:latin typeface="Montserrat"/>
                <a:sym typeface="Montserrat"/>
              </a:rPr>
              <a:t>l</a:t>
            </a:r>
            <a:r>
              <a:rPr lang="vi-VN" sz="2000" dirty="0">
                <a:solidFill>
                  <a:srgbClr val="2E2D2D"/>
                </a:solidFill>
                <a:latin typeface="Montserrat"/>
                <a:sym typeface="Montserrat"/>
              </a:rPr>
              <a:t>ight</a:t>
            </a:r>
            <a:r>
              <a:rPr lang="en-US" sz="2000" dirty="0">
                <a:solidFill>
                  <a:srgbClr val="2E2D2D"/>
                </a:solidFill>
                <a:latin typeface="Montserrat"/>
                <a:sym typeface="Montserrat"/>
              </a:rPr>
              <a:t> / </a:t>
            </a:r>
            <a:r>
              <a:rPr lang="vi-VN" sz="2000" dirty="0">
                <a:solidFill>
                  <a:srgbClr val="2E2D2D"/>
                </a:solidFill>
                <a:latin typeface="Montserrat"/>
                <a:sym typeface="Montserrat"/>
              </a:rPr>
              <a:t>2 </a:t>
            </a:r>
            <a:r>
              <a:rPr lang="en-US" sz="2000" dirty="0">
                <a:solidFill>
                  <a:srgbClr val="2E2D2D"/>
                </a:solidFill>
                <a:latin typeface="Montserrat"/>
                <a:sym typeface="Montserrat"/>
              </a:rPr>
              <a:t>&gt;=</a:t>
            </a:r>
            <a:r>
              <a:rPr lang="vi-VN" sz="2000" dirty="0">
                <a:solidFill>
                  <a:srgbClr val="2E2D2D"/>
                </a:solidFill>
                <a:latin typeface="Montserrat"/>
                <a:sym typeface="Montserrat"/>
              </a:rPr>
              <a:t> 80).</a:t>
            </a:r>
            <a:endParaRPr lang="en-US" sz="2000" dirty="0">
              <a:solidFill>
                <a:srgbClr val="2E2D2D"/>
              </a:solidFill>
              <a:latin typeface="Montserrat"/>
              <a:sym typeface="Montserrat"/>
            </a:endParaRPr>
          </a:p>
          <a:p>
            <a:pPr marL="285750" indent="-285750" algn="l">
              <a:lnSpc>
                <a:spcPts val="2600"/>
              </a:lnSpc>
              <a:buFont typeface="Arial" panose="020B0604020202020204" pitchFamily="34" charset="0"/>
              <a:buChar char="•"/>
            </a:pPr>
            <a:r>
              <a:rPr lang="vi-VN" sz="2000" dirty="0">
                <a:solidFill>
                  <a:srgbClr val="2E2D2D"/>
                </a:solidFill>
                <a:latin typeface="Montserrat"/>
                <a:sym typeface="Montserrat"/>
              </a:rPr>
              <a:t>Nhãn là 0 (chết) nếu giá trị trung bình &lt; 80.</a:t>
            </a:r>
            <a:endParaRPr lang="en-US" sz="2000" dirty="0">
              <a:solidFill>
                <a:srgbClr val="2E2D2D"/>
              </a:solidFill>
              <a:latin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12800663" y="540165"/>
            <a:ext cx="6299030" cy="5054972"/>
          </a:xfrm>
          <a:custGeom>
            <a:avLst/>
            <a:gdLst/>
            <a:ahLst/>
            <a:cxnLst/>
            <a:rect l="l" t="t" r="r" b="b"/>
            <a:pathLst>
              <a:path w="6299030" h="5054972">
                <a:moveTo>
                  <a:pt x="0" y="0"/>
                </a:moveTo>
                <a:lnTo>
                  <a:pt x="6299030" y="0"/>
                </a:lnTo>
                <a:lnTo>
                  <a:pt x="6299030" y="5054972"/>
                </a:lnTo>
                <a:lnTo>
                  <a:pt x="0" y="5054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43552" y="1402148"/>
            <a:ext cx="11705812" cy="1479548"/>
          </a:xfrm>
          <a:prstGeom prst="rect">
            <a:avLst/>
          </a:prstGeom>
        </p:spPr>
        <p:txBody>
          <a:bodyPr lIns="0" tIns="0" rIns="0" bIns="0" rtlCol="0" anchor="t">
            <a:spAutoFit/>
          </a:bodyPr>
          <a:lstStyle/>
          <a:p>
            <a:pPr algn="l">
              <a:lnSpc>
                <a:spcPts val="11599"/>
              </a:lnSpc>
            </a:pPr>
            <a:r>
              <a:rPr lang="en-US" sz="9999" dirty="0" err="1">
                <a:solidFill>
                  <a:srgbClr val="F4F4F4"/>
                </a:solidFill>
                <a:latin typeface="DT Phudu"/>
                <a:ea typeface="DT Phudu"/>
                <a:cs typeface="DT Phudu"/>
                <a:sym typeface="DT Phudu"/>
              </a:rPr>
              <a:t>Giả</a:t>
            </a:r>
            <a:r>
              <a:rPr lang="en-US" sz="9999" dirty="0">
                <a:solidFill>
                  <a:srgbClr val="F4F4F4"/>
                </a:solidFill>
                <a:latin typeface="DT Phudu"/>
                <a:ea typeface="DT Phudu"/>
                <a:cs typeface="DT Phudu"/>
                <a:sym typeface="DT Phudu"/>
              </a:rPr>
              <a:t> </a:t>
            </a:r>
            <a:r>
              <a:rPr lang="en-US" sz="9999" dirty="0" err="1">
                <a:solidFill>
                  <a:srgbClr val="F4F4F4"/>
                </a:solidFill>
                <a:latin typeface="DT Phudu"/>
                <a:ea typeface="DT Phudu"/>
                <a:cs typeface="DT Phudu"/>
                <a:sym typeface="DT Phudu"/>
              </a:rPr>
              <a:t>thiết</a:t>
            </a:r>
            <a:r>
              <a:rPr lang="en-US" sz="9999" dirty="0">
                <a:solidFill>
                  <a:srgbClr val="F4F4F4"/>
                </a:solidFill>
                <a:latin typeface="DT Phudu"/>
                <a:ea typeface="DT Phudu"/>
                <a:cs typeface="DT Phudu"/>
                <a:sym typeface="DT Phudu"/>
              </a:rPr>
              <a:t> </a:t>
            </a:r>
            <a:r>
              <a:rPr lang="en-US" sz="9999" dirty="0" err="1">
                <a:solidFill>
                  <a:srgbClr val="F4F4F4"/>
                </a:solidFill>
                <a:latin typeface="DT Phudu"/>
                <a:ea typeface="DT Phudu"/>
                <a:cs typeface="DT Phudu"/>
                <a:sym typeface="DT Phudu"/>
              </a:rPr>
              <a:t>và</a:t>
            </a:r>
            <a:r>
              <a:rPr lang="en-US" sz="9999" dirty="0">
                <a:solidFill>
                  <a:srgbClr val="F4F4F4"/>
                </a:solidFill>
                <a:latin typeface="DT Phudu"/>
                <a:ea typeface="DT Phudu"/>
                <a:cs typeface="DT Phudu"/>
                <a:sym typeface="DT Phudu"/>
              </a:rPr>
              <a:t> </a:t>
            </a:r>
            <a:r>
              <a:rPr lang="en-US" sz="9999" dirty="0" err="1">
                <a:solidFill>
                  <a:srgbClr val="F4F4F4"/>
                </a:solidFill>
                <a:latin typeface="DT Phudu"/>
                <a:ea typeface="DT Phudu"/>
                <a:cs typeface="DT Phudu"/>
                <a:sym typeface="DT Phudu"/>
              </a:rPr>
              <a:t>Mục</a:t>
            </a:r>
            <a:r>
              <a:rPr lang="en-US" sz="9999" dirty="0">
                <a:solidFill>
                  <a:srgbClr val="F4F4F4"/>
                </a:solidFill>
                <a:latin typeface="DT Phudu"/>
                <a:ea typeface="DT Phudu"/>
                <a:cs typeface="DT Phudu"/>
                <a:sym typeface="DT Phudu"/>
              </a:rPr>
              <a:t> </a:t>
            </a:r>
            <a:r>
              <a:rPr lang="en-US" sz="9999" dirty="0" err="1">
                <a:solidFill>
                  <a:srgbClr val="F4F4F4"/>
                </a:solidFill>
                <a:latin typeface="DT Phudu"/>
                <a:ea typeface="DT Phudu"/>
                <a:cs typeface="DT Phudu"/>
                <a:sym typeface="DT Phudu"/>
              </a:rPr>
              <a:t>tiêu</a:t>
            </a:r>
            <a:endParaRPr lang="en-US" sz="9999" dirty="0">
              <a:solidFill>
                <a:srgbClr val="F4F4F4"/>
              </a:solidFill>
              <a:latin typeface="DT Phudu"/>
              <a:ea typeface="DT Phudu"/>
              <a:cs typeface="DT Phudu"/>
              <a:sym typeface="DT Phudu"/>
            </a:endParaRPr>
          </a:p>
        </p:txBody>
      </p:sp>
      <p:grpSp>
        <p:nvGrpSpPr>
          <p:cNvPr id="4" name="Group 4"/>
          <p:cNvGrpSpPr/>
          <p:nvPr/>
        </p:nvGrpSpPr>
        <p:grpSpPr>
          <a:xfrm>
            <a:off x="1731454" y="3640371"/>
            <a:ext cx="11270678" cy="4551129"/>
            <a:chOff x="0" y="0"/>
            <a:chExt cx="1940028" cy="984979"/>
          </a:xfrm>
        </p:grpSpPr>
        <p:sp>
          <p:nvSpPr>
            <p:cNvPr id="5" name="Freeform 5"/>
            <p:cNvSpPr/>
            <p:nvPr/>
          </p:nvSpPr>
          <p:spPr>
            <a:xfrm>
              <a:off x="0" y="0"/>
              <a:ext cx="1940028" cy="984979"/>
            </a:xfrm>
            <a:custGeom>
              <a:avLst/>
              <a:gdLst/>
              <a:ahLst/>
              <a:cxnLst/>
              <a:rect l="l" t="t" r="r" b="b"/>
              <a:pathLst>
                <a:path w="1940028" h="984979">
                  <a:moveTo>
                    <a:pt x="17173" y="0"/>
                  </a:moveTo>
                  <a:lnTo>
                    <a:pt x="1922855" y="0"/>
                  </a:lnTo>
                  <a:cubicBezTo>
                    <a:pt x="1932339" y="0"/>
                    <a:pt x="1940028" y="7688"/>
                    <a:pt x="1940028" y="17173"/>
                  </a:cubicBezTo>
                  <a:lnTo>
                    <a:pt x="1940028" y="967807"/>
                  </a:lnTo>
                  <a:cubicBezTo>
                    <a:pt x="1940028" y="977291"/>
                    <a:pt x="1932339" y="984979"/>
                    <a:pt x="1922855" y="984979"/>
                  </a:cubicBezTo>
                  <a:lnTo>
                    <a:pt x="17173" y="984979"/>
                  </a:lnTo>
                  <a:cubicBezTo>
                    <a:pt x="7688" y="984979"/>
                    <a:pt x="0" y="977291"/>
                    <a:pt x="0" y="967807"/>
                  </a:cubicBezTo>
                  <a:lnTo>
                    <a:pt x="0" y="17173"/>
                  </a:lnTo>
                  <a:cubicBezTo>
                    <a:pt x="0" y="7688"/>
                    <a:pt x="7688" y="0"/>
                    <a:pt x="17173" y="0"/>
                  </a:cubicBezTo>
                  <a:close/>
                </a:path>
              </a:pathLst>
            </a:custGeom>
            <a:solidFill>
              <a:srgbClr val="FAE27F"/>
            </a:solidFill>
            <a:ln w="38100" cap="rnd">
              <a:solidFill>
                <a:srgbClr val="2E2D2D"/>
              </a:solidFill>
              <a:prstDash val="solid"/>
              <a:round/>
            </a:ln>
          </p:spPr>
        </p:sp>
        <p:sp>
          <p:nvSpPr>
            <p:cNvPr id="6" name="TextBox 6"/>
            <p:cNvSpPr txBox="1"/>
            <p:nvPr/>
          </p:nvSpPr>
          <p:spPr>
            <a:xfrm>
              <a:off x="0" y="-28575"/>
              <a:ext cx="1940028" cy="1013554"/>
            </a:xfrm>
            <a:prstGeom prst="rect">
              <a:avLst/>
            </a:prstGeom>
          </p:spPr>
          <p:txBody>
            <a:bodyPr lIns="50800" tIns="50800" rIns="50800" bIns="50800" rtlCol="0" anchor="ctr"/>
            <a:lstStyle/>
            <a:p>
              <a:pPr algn="ctr">
                <a:lnSpc>
                  <a:spcPts val="1960"/>
                </a:lnSpc>
              </a:pPr>
              <a:endParaRPr/>
            </a:p>
          </p:txBody>
        </p:sp>
      </p:grpSp>
      <p:grpSp>
        <p:nvGrpSpPr>
          <p:cNvPr id="7" name="Group 7"/>
          <p:cNvGrpSpPr/>
          <p:nvPr/>
        </p:nvGrpSpPr>
        <p:grpSpPr>
          <a:xfrm>
            <a:off x="1543552" y="3532634"/>
            <a:ext cx="11270678" cy="4354065"/>
            <a:chOff x="0" y="0"/>
            <a:chExt cx="1940028" cy="984979"/>
          </a:xfrm>
        </p:grpSpPr>
        <p:sp>
          <p:nvSpPr>
            <p:cNvPr id="8" name="Freeform 8"/>
            <p:cNvSpPr/>
            <p:nvPr/>
          </p:nvSpPr>
          <p:spPr>
            <a:xfrm>
              <a:off x="0" y="0"/>
              <a:ext cx="1940028" cy="984979"/>
            </a:xfrm>
            <a:custGeom>
              <a:avLst/>
              <a:gdLst/>
              <a:ahLst/>
              <a:cxnLst/>
              <a:rect l="l" t="t" r="r" b="b"/>
              <a:pathLst>
                <a:path w="1940028" h="984979">
                  <a:moveTo>
                    <a:pt x="17173" y="0"/>
                  </a:moveTo>
                  <a:lnTo>
                    <a:pt x="1922855" y="0"/>
                  </a:lnTo>
                  <a:cubicBezTo>
                    <a:pt x="1932339" y="0"/>
                    <a:pt x="1940028" y="7688"/>
                    <a:pt x="1940028" y="17173"/>
                  </a:cubicBezTo>
                  <a:lnTo>
                    <a:pt x="1940028" y="967807"/>
                  </a:lnTo>
                  <a:cubicBezTo>
                    <a:pt x="1940028" y="977291"/>
                    <a:pt x="1932339" y="984979"/>
                    <a:pt x="1922855" y="984979"/>
                  </a:cubicBezTo>
                  <a:lnTo>
                    <a:pt x="17173" y="984979"/>
                  </a:lnTo>
                  <a:cubicBezTo>
                    <a:pt x="7688" y="984979"/>
                    <a:pt x="0" y="977291"/>
                    <a:pt x="0" y="967807"/>
                  </a:cubicBezTo>
                  <a:lnTo>
                    <a:pt x="0" y="17173"/>
                  </a:lnTo>
                  <a:cubicBezTo>
                    <a:pt x="0" y="7688"/>
                    <a:pt x="7688" y="0"/>
                    <a:pt x="17173" y="0"/>
                  </a:cubicBezTo>
                  <a:close/>
                </a:path>
              </a:pathLst>
            </a:custGeom>
            <a:solidFill>
              <a:srgbClr val="F1F5F8"/>
            </a:solidFill>
            <a:ln w="38100" cap="rnd">
              <a:solidFill>
                <a:srgbClr val="2E2D2D"/>
              </a:solidFill>
              <a:prstDash val="solid"/>
              <a:round/>
            </a:ln>
          </p:spPr>
        </p:sp>
        <p:sp>
          <p:nvSpPr>
            <p:cNvPr id="9" name="TextBox 9"/>
            <p:cNvSpPr txBox="1"/>
            <p:nvPr/>
          </p:nvSpPr>
          <p:spPr>
            <a:xfrm>
              <a:off x="0" y="-28575"/>
              <a:ext cx="1940028" cy="1013554"/>
            </a:xfrm>
            <a:prstGeom prst="rect">
              <a:avLst/>
            </a:prstGeom>
          </p:spPr>
          <p:txBody>
            <a:bodyPr lIns="50800" tIns="50800" rIns="50800" bIns="50800" rtlCol="0" anchor="ctr"/>
            <a:lstStyle/>
            <a:p>
              <a:pPr algn="ctr">
                <a:lnSpc>
                  <a:spcPts val="1960"/>
                </a:lnSpc>
              </a:pPr>
              <a:endParaRPr/>
            </a:p>
          </p:txBody>
        </p:sp>
      </p:grpSp>
      <p:sp>
        <p:nvSpPr>
          <p:cNvPr id="15" name="TextBox 10">
            <a:extLst>
              <a:ext uri="{FF2B5EF4-FFF2-40B4-BE49-F238E27FC236}">
                <a16:creationId xmlns:a16="http://schemas.microsoft.com/office/drawing/2014/main" id="{598F2074-74A0-4AE7-BDC1-319F060867DE}"/>
              </a:ext>
            </a:extLst>
          </p:cNvPr>
          <p:cNvSpPr txBox="1"/>
          <p:nvPr/>
        </p:nvSpPr>
        <p:spPr>
          <a:xfrm>
            <a:off x="1981200" y="4381500"/>
            <a:ext cx="10439400" cy="2647391"/>
          </a:xfrm>
          <a:prstGeom prst="rect">
            <a:avLst/>
          </a:prstGeom>
        </p:spPr>
        <p:txBody>
          <a:bodyPr wrap="square" lIns="0" tIns="0" rIns="0" bIns="0" rtlCol="0" anchor="t">
            <a:spAutoFit/>
          </a:bodyPr>
          <a:lstStyle/>
          <a:p>
            <a:pPr algn="l">
              <a:lnSpc>
                <a:spcPts val="2600"/>
              </a:lnSpc>
            </a:pPr>
            <a:r>
              <a:rPr lang="vi-VN" sz="2000" dirty="0">
                <a:solidFill>
                  <a:srgbClr val="2E2D2D"/>
                </a:solidFill>
                <a:latin typeface="Montserrat"/>
                <a:sym typeface="Montserrat"/>
              </a:rPr>
              <a:t>Dự án đưa ra một giả thiết đơn giản rằng hai đại lượng nước và ánh sáng là đủ để xác định kết quả sống/chết của cây. Trong thực tế, cần xem xét thêm nhiều yếu tố khác như độ ẩm đất, nhiệt độ, dinh dưỡng, và loại cây. Ngưỡng 80% được chọn làm ví dụ và có thể được điều chỉnh tùy theo bài toán cụ thể.</a:t>
            </a:r>
          </a:p>
          <a:p>
            <a:pPr algn="l">
              <a:lnSpc>
                <a:spcPts val="2600"/>
              </a:lnSpc>
            </a:pPr>
            <a:endParaRPr lang="vi-VN" sz="2000" dirty="0">
              <a:solidFill>
                <a:srgbClr val="2E2D2D"/>
              </a:solidFill>
              <a:latin typeface="Montserrat"/>
              <a:sym typeface="Montserrat"/>
            </a:endParaRPr>
          </a:p>
          <a:p>
            <a:pPr algn="l">
              <a:lnSpc>
                <a:spcPts val="2600"/>
              </a:lnSpc>
            </a:pPr>
            <a:r>
              <a:rPr lang="vi-VN" sz="2000" dirty="0">
                <a:solidFill>
                  <a:srgbClr val="2E2D2D"/>
                </a:solidFill>
                <a:latin typeface="Montserrat"/>
                <a:sym typeface="Montserrat"/>
              </a:rPr>
              <a:t>Mục tiêu chính của dự án là mục tiêu giáo dục, nhằm minh họa một pipeline ML hoàn chỉnh, bao gồm các bước: sinh dữ liệu, huấn luyện, tinh chỉnh, theo dõi và triển khai.</a:t>
            </a:r>
            <a:endParaRPr lang="en-US" sz="2000" dirty="0">
              <a:solidFill>
                <a:srgbClr val="2E2D2D"/>
              </a:solidFill>
              <a:latin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26719" y="759311"/>
            <a:ext cx="12183958" cy="4236552"/>
            <a:chOff x="0" y="0"/>
            <a:chExt cx="3255084" cy="1131843"/>
          </a:xfrm>
        </p:grpSpPr>
        <p:sp>
          <p:nvSpPr>
            <p:cNvPr id="3" name="Freeform 3"/>
            <p:cNvSpPr/>
            <p:nvPr/>
          </p:nvSpPr>
          <p:spPr>
            <a:xfrm>
              <a:off x="0" y="0"/>
              <a:ext cx="3255084" cy="1131843"/>
            </a:xfrm>
            <a:custGeom>
              <a:avLst/>
              <a:gdLst/>
              <a:ahLst/>
              <a:cxnLst/>
              <a:rect l="l" t="t" r="r" b="b"/>
              <a:pathLst>
                <a:path w="3255084" h="1131843">
                  <a:moveTo>
                    <a:pt x="15885" y="0"/>
                  </a:moveTo>
                  <a:lnTo>
                    <a:pt x="3239198" y="0"/>
                  </a:lnTo>
                  <a:cubicBezTo>
                    <a:pt x="3243412" y="0"/>
                    <a:pt x="3247452" y="1674"/>
                    <a:pt x="3250431" y="4653"/>
                  </a:cubicBezTo>
                  <a:cubicBezTo>
                    <a:pt x="3253410" y="7632"/>
                    <a:pt x="3255084" y="11672"/>
                    <a:pt x="3255084" y="15885"/>
                  </a:cubicBezTo>
                  <a:lnTo>
                    <a:pt x="3255084" y="1115958"/>
                  </a:lnTo>
                  <a:cubicBezTo>
                    <a:pt x="3255084" y="1120171"/>
                    <a:pt x="3253410" y="1124211"/>
                    <a:pt x="3250431" y="1127191"/>
                  </a:cubicBezTo>
                  <a:cubicBezTo>
                    <a:pt x="3247452" y="1130170"/>
                    <a:pt x="3243412" y="1131843"/>
                    <a:pt x="3239198" y="1131843"/>
                  </a:cubicBezTo>
                  <a:lnTo>
                    <a:pt x="15885" y="1131843"/>
                  </a:lnTo>
                  <a:cubicBezTo>
                    <a:pt x="11672" y="1131843"/>
                    <a:pt x="7632" y="1130170"/>
                    <a:pt x="4653" y="1127191"/>
                  </a:cubicBezTo>
                  <a:cubicBezTo>
                    <a:pt x="1674" y="1124211"/>
                    <a:pt x="0" y="1120171"/>
                    <a:pt x="0" y="1115958"/>
                  </a:cubicBezTo>
                  <a:lnTo>
                    <a:pt x="0" y="15885"/>
                  </a:lnTo>
                  <a:cubicBezTo>
                    <a:pt x="0" y="11672"/>
                    <a:pt x="1674" y="7632"/>
                    <a:pt x="4653" y="4653"/>
                  </a:cubicBezTo>
                  <a:cubicBezTo>
                    <a:pt x="7632" y="1674"/>
                    <a:pt x="11672" y="0"/>
                    <a:pt x="15885" y="0"/>
                  </a:cubicBezTo>
                  <a:close/>
                </a:path>
              </a:pathLst>
            </a:custGeom>
            <a:solidFill>
              <a:srgbClr val="F1F5F8"/>
            </a:solidFill>
            <a:ln w="38100" cap="rnd">
              <a:solidFill>
                <a:srgbClr val="2E2D2D"/>
              </a:solidFill>
              <a:prstDash val="solid"/>
              <a:round/>
            </a:ln>
          </p:spPr>
        </p:sp>
        <p:sp>
          <p:nvSpPr>
            <p:cNvPr id="4" name="TextBox 4"/>
            <p:cNvSpPr txBox="1"/>
            <p:nvPr/>
          </p:nvSpPr>
          <p:spPr>
            <a:xfrm>
              <a:off x="0" y="-28575"/>
              <a:ext cx="3255084" cy="1160418"/>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1326719" y="5370719"/>
            <a:ext cx="12183958" cy="4690851"/>
            <a:chOff x="0" y="0"/>
            <a:chExt cx="3255084" cy="1131843"/>
          </a:xfrm>
        </p:grpSpPr>
        <p:sp>
          <p:nvSpPr>
            <p:cNvPr id="6" name="Freeform 6"/>
            <p:cNvSpPr/>
            <p:nvPr/>
          </p:nvSpPr>
          <p:spPr>
            <a:xfrm>
              <a:off x="0" y="0"/>
              <a:ext cx="3255084" cy="1131843"/>
            </a:xfrm>
            <a:custGeom>
              <a:avLst/>
              <a:gdLst/>
              <a:ahLst/>
              <a:cxnLst/>
              <a:rect l="l" t="t" r="r" b="b"/>
              <a:pathLst>
                <a:path w="3255084" h="1131843">
                  <a:moveTo>
                    <a:pt x="15885" y="0"/>
                  </a:moveTo>
                  <a:lnTo>
                    <a:pt x="3239198" y="0"/>
                  </a:lnTo>
                  <a:cubicBezTo>
                    <a:pt x="3243412" y="0"/>
                    <a:pt x="3247452" y="1674"/>
                    <a:pt x="3250431" y="4653"/>
                  </a:cubicBezTo>
                  <a:cubicBezTo>
                    <a:pt x="3253410" y="7632"/>
                    <a:pt x="3255084" y="11672"/>
                    <a:pt x="3255084" y="15885"/>
                  </a:cubicBezTo>
                  <a:lnTo>
                    <a:pt x="3255084" y="1115958"/>
                  </a:lnTo>
                  <a:cubicBezTo>
                    <a:pt x="3255084" y="1120171"/>
                    <a:pt x="3253410" y="1124211"/>
                    <a:pt x="3250431" y="1127191"/>
                  </a:cubicBezTo>
                  <a:cubicBezTo>
                    <a:pt x="3247452" y="1130170"/>
                    <a:pt x="3243412" y="1131843"/>
                    <a:pt x="3239198" y="1131843"/>
                  </a:cubicBezTo>
                  <a:lnTo>
                    <a:pt x="15885" y="1131843"/>
                  </a:lnTo>
                  <a:cubicBezTo>
                    <a:pt x="11672" y="1131843"/>
                    <a:pt x="7632" y="1130170"/>
                    <a:pt x="4653" y="1127191"/>
                  </a:cubicBezTo>
                  <a:cubicBezTo>
                    <a:pt x="1674" y="1124211"/>
                    <a:pt x="0" y="1120171"/>
                    <a:pt x="0" y="1115958"/>
                  </a:cubicBezTo>
                  <a:lnTo>
                    <a:pt x="0" y="15885"/>
                  </a:lnTo>
                  <a:cubicBezTo>
                    <a:pt x="0" y="11672"/>
                    <a:pt x="1674" y="7632"/>
                    <a:pt x="4653" y="4653"/>
                  </a:cubicBezTo>
                  <a:cubicBezTo>
                    <a:pt x="7632" y="1674"/>
                    <a:pt x="11672" y="0"/>
                    <a:pt x="15885"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3255084" cy="1160418"/>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028700" y="679728"/>
            <a:ext cx="12183958" cy="4236552"/>
            <a:chOff x="0" y="0"/>
            <a:chExt cx="3255084" cy="1131843"/>
          </a:xfrm>
        </p:grpSpPr>
        <p:sp>
          <p:nvSpPr>
            <p:cNvPr id="9" name="Freeform 9"/>
            <p:cNvSpPr/>
            <p:nvPr/>
          </p:nvSpPr>
          <p:spPr>
            <a:xfrm>
              <a:off x="0" y="0"/>
              <a:ext cx="3255084" cy="1131843"/>
            </a:xfrm>
            <a:custGeom>
              <a:avLst/>
              <a:gdLst/>
              <a:ahLst/>
              <a:cxnLst/>
              <a:rect l="l" t="t" r="r" b="b"/>
              <a:pathLst>
                <a:path w="3255084" h="1131843">
                  <a:moveTo>
                    <a:pt x="15885" y="0"/>
                  </a:moveTo>
                  <a:lnTo>
                    <a:pt x="3239198" y="0"/>
                  </a:lnTo>
                  <a:cubicBezTo>
                    <a:pt x="3243412" y="0"/>
                    <a:pt x="3247452" y="1674"/>
                    <a:pt x="3250431" y="4653"/>
                  </a:cubicBezTo>
                  <a:cubicBezTo>
                    <a:pt x="3253410" y="7632"/>
                    <a:pt x="3255084" y="11672"/>
                    <a:pt x="3255084" y="15885"/>
                  </a:cubicBezTo>
                  <a:lnTo>
                    <a:pt x="3255084" y="1115958"/>
                  </a:lnTo>
                  <a:cubicBezTo>
                    <a:pt x="3255084" y="1120171"/>
                    <a:pt x="3253410" y="1124211"/>
                    <a:pt x="3250431" y="1127191"/>
                  </a:cubicBezTo>
                  <a:cubicBezTo>
                    <a:pt x="3247452" y="1130170"/>
                    <a:pt x="3243412" y="1131843"/>
                    <a:pt x="3239198" y="1131843"/>
                  </a:cubicBezTo>
                  <a:lnTo>
                    <a:pt x="15885" y="1131843"/>
                  </a:lnTo>
                  <a:cubicBezTo>
                    <a:pt x="11672" y="1131843"/>
                    <a:pt x="7632" y="1130170"/>
                    <a:pt x="4653" y="1127191"/>
                  </a:cubicBezTo>
                  <a:cubicBezTo>
                    <a:pt x="1674" y="1124211"/>
                    <a:pt x="0" y="1120171"/>
                    <a:pt x="0" y="1115958"/>
                  </a:cubicBezTo>
                  <a:lnTo>
                    <a:pt x="0" y="15885"/>
                  </a:lnTo>
                  <a:cubicBezTo>
                    <a:pt x="0" y="11672"/>
                    <a:pt x="1674" y="7632"/>
                    <a:pt x="4653" y="4653"/>
                  </a:cubicBezTo>
                  <a:cubicBezTo>
                    <a:pt x="7632" y="1674"/>
                    <a:pt x="11672" y="0"/>
                    <a:pt x="15885" y="0"/>
                  </a:cubicBezTo>
                  <a:close/>
                </a:path>
              </a:pathLst>
            </a:custGeom>
            <a:solidFill>
              <a:srgbClr val="FAE27F"/>
            </a:solidFill>
            <a:ln w="38100" cap="rnd">
              <a:solidFill>
                <a:srgbClr val="2E2D2D"/>
              </a:solidFill>
              <a:prstDash val="solid"/>
              <a:round/>
            </a:ln>
          </p:spPr>
        </p:sp>
        <p:sp>
          <p:nvSpPr>
            <p:cNvPr id="10" name="TextBox 10"/>
            <p:cNvSpPr txBox="1"/>
            <p:nvPr/>
          </p:nvSpPr>
          <p:spPr>
            <a:xfrm>
              <a:off x="0" y="-28575"/>
              <a:ext cx="3255084" cy="1160418"/>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28700" y="5291136"/>
            <a:ext cx="12183958" cy="4652963"/>
            <a:chOff x="0" y="0"/>
            <a:chExt cx="3255084" cy="1131843"/>
          </a:xfrm>
        </p:grpSpPr>
        <p:sp>
          <p:nvSpPr>
            <p:cNvPr id="12" name="Freeform 12"/>
            <p:cNvSpPr/>
            <p:nvPr/>
          </p:nvSpPr>
          <p:spPr>
            <a:xfrm>
              <a:off x="0" y="0"/>
              <a:ext cx="3255084" cy="1131843"/>
            </a:xfrm>
            <a:custGeom>
              <a:avLst/>
              <a:gdLst/>
              <a:ahLst/>
              <a:cxnLst/>
              <a:rect l="l" t="t" r="r" b="b"/>
              <a:pathLst>
                <a:path w="3255084" h="1131843">
                  <a:moveTo>
                    <a:pt x="15885" y="0"/>
                  </a:moveTo>
                  <a:lnTo>
                    <a:pt x="3239198" y="0"/>
                  </a:lnTo>
                  <a:cubicBezTo>
                    <a:pt x="3243412" y="0"/>
                    <a:pt x="3247452" y="1674"/>
                    <a:pt x="3250431" y="4653"/>
                  </a:cubicBezTo>
                  <a:cubicBezTo>
                    <a:pt x="3253410" y="7632"/>
                    <a:pt x="3255084" y="11672"/>
                    <a:pt x="3255084" y="15885"/>
                  </a:cubicBezTo>
                  <a:lnTo>
                    <a:pt x="3255084" y="1115958"/>
                  </a:lnTo>
                  <a:cubicBezTo>
                    <a:pt x="3255084" y="1120171"/>
                    <a:pt x="3253410" y="1124211"/>
                    <a:pt x="3250431" y="1127191"/>
                  </a:cubicBezTo>
                  <a:cubicBezTo>
                    <a:pt x="3247452" y="1130170"/>
                    <a:pt x="3243412" y="1131843"/>
                    <a:pt x="3239198" y="1131843"/>
                  </a:cubicBezTo>
                  <a:lnTo>
                    <a:pt x="15885" y="1131843"/>
                  </a:lnTo>
                  <a:cubicBezTo>
                    <a:pt x="11672" y="1131843"/>
                    <a:pt x="7632" y="1130170"/>
                    <a:pt x="4653" y="1127191"/>
                  </a:cubicBezTo>
                  <a:cubicBezTo>
                    <a:pt x="1674" y="1124211"/>
                    <a:pt x="0" y="1120171"/>
                    <a:pt x="0" y="1115958"/>
                  </a:cubicBezTo>
                  <a:lnTo>
                    <a:pt x="0" y="15885"/>
                  </a:lnTo>
                  <a:cubicBezTo>
                    <a:pt x="0" y="11672"/>
                    <a:pt x="1674" y="7632"/>
                    <a:pt x="4653" y="4653"/>
                  </a:cubicBezTo>
                  <a:cubicBezTo>
                    <a:pt x="7632" y="1674"/>
                    <a:pt x="11672" y="0"/>
                    <a:pt x="15885" y="0"/>
                  </a:cubicBezTo>
                  <a:close/>
                </a:path>
              </a:pathLst>
            </a:custGeom>
            <a:solidFill>
              <a:srgbClr val="FAE27F"/>
            </a:solidFill>
            <a:ln w="38100" cap="rnd">
              <a:solidFill>
                <a:srgbClr val="2E2D2D"/>
              </a:solidFill>
              <a:prstDash val="solid"/>
              <a:round/>
            </a:ln>
          </p:spPr>
        </p:sp>
        <p:sp>
          <p:nvSpPr>
            <p:cNvPr id="13" name="TextBox 13"/>
            <p:cNvSpPr txBox="1"/>
            <p:nvPr/>
          </p:nvSpPr>
          <p:spPr>
            <a:xfrm>
              <a:off x="0" y="-28575"/>
              <a:ext cx="3255084" cy="1160418"/>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09785" y="2843234"/>
            <a:ext cx="6299030" cy="5054972"/>
          </a:xfrm>
          <a:custGeom>
            <a:avLst/>
            <a:gdLst/>
            <a:ahLst/>
            <a:cxnLst/>
            <a:rect l="l" t="t" r="r" b="b"/>
            <a:pathLst>
              <a:path w="6299030" h="5054972">
                <a:moveTo>
                  <a:pt x="0" y="0"/>
                </a:moveTo>
                <a:lnTo>
                  <a:pt x="6299030" y="0"/>
                </a:lnTo>
                <a:lnTo>
                  <a:pt x="6299030" y="5054972"/>
                </a:lnTo>
                <a:lnTo>
                  <a:pt x="0" y="5054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402553" y="922537"/>
            <a:ext cx="5848924" cy="641201"/>
          </a:xfrm>
          <a:prstGeom prst="rect">
            <a:avLst/>
          </a:prstGeom>
        </p:spPr>
        <p:txBody>
          <a:bodyPr wrap="square" lIns="0" tIns="0" rIns="0" bIns="0" rtlCol="0" anchor="t">
            <a:spAutoFit/>
          </a:bodyPr>
          <a:lstStyle/>
          <a:p>
            <a:pPr algn="ctr">
              <a:lnSpc>
                <a:spcPts val="5000"/>
              </a:lnSpc>
            </a:pPr>
            <a:r>
              <a:rPr lang="en-US" sz="5000" dirty="0" err="1">
                <a:solidFill>
                  <a:srgbClr val="2E2D2D"/>
                </a:solidFill>
                <a:latin typeface="DT Phudu"/>
                <a:ea typeface="DT Phudu"/>
                <a:cs typeface="DT Phudu"/>
                <a:sym typeface="DT Phudu"/>
              </a:rPr>
              <a:t>Xử</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lý</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Dữ</a:t>
            </a:r>
            <a:r>
              <a:rPr lang="en-US" sz="5000" dirty="0">
                <a:solidFill>
                  <a:srgbClr val="2E2D2D"/>
                </a:solidFill>
                <a:latin typeface="DT Phudu"/>
                <a:ea typeface="DT Phudu"/>
                <a:cs typeface="DT Phudu"/>
                <a:sym typeface="DT Phudu"/>
              </a:rPr>
              <a:t> </a:t>
            </a:r>
            <a:r>
              <a:rPr lang="en-US" sz="5000" dirty="0" err="1">
                <a:solidFill>
                  <a:srgbClr val="2E2D2D"/>
                </a:solidFill>
                <a:latin typeface="DT Phudu"/>
                <a:ea typeface="DT Phudu"/>
                <a:cs typeface="DT Phudu"/>
                <a:sym typeface="DT Phudu"/>
              </a:rPr>
              <a:t>liệu</a:t>
            </a:r>
            <a:endParaRPr lang="en-US" sz="5000" dirty="0">
              <a:solidFill>
                <a:srgbClr val="2E2D2D"/>
              </a:solidFill>
              <a:latin typeface="DT Phudu"/>
              <a:ea typeface="DT Phudu"/>
              <a:cs typeface="DT Phudu"/>
              <a:sym typeface="DT Phudu"/>
            </a:endParaRPr>
          </a:p>
        </p:txBody>
      </p:sp>
      <p:sp>
        <p:nvSpPr>
          <p:cNvPr id="16" name="TextBox 16"/>
          <p:cNvSpPr txBox="1"/>
          <p:nvPr/>
        </p:nvSpPr>
        <p:spPr>
          <a:xfrm>
            <a:off x="1066800" y="5630749"/>
            <a:ext cx="7574226" cy="641201"/>
          </a:xfrm>
          <a:prstGeom prst="rect">
            <a:avLst/>
          </a:prstGeom>
        </p:spPr>
        <p:txBody>
          <a:bodyPr wrap="square" lIns="0" tIns="0" rIns="0" bIns="0" rtlCol="0" anchor="t">
            <a:spAutoFit/>
          </a:bodyPr>
          <a:lstStyle/>
          <a:p>
            <a:pPr algn="ctr">
              <a:lnSpc>
                <a:spcPts val="5000"/>
              </a:lnSpc>
            </a:pPr>
            <a:r>
              <a:rPr lang="vi-VN" sz="5000" dirty="0">
                <a:solidFill>
                  <a:srgbClr val="2E2D2D"/>
                </a:solidFill>
                <a:latin typeface="DT Phudu"/>
                <a:ea typeface="DT Phudu"/>
                <a:cs typeface="DT Phudu"/>
                <a:sym typeface="DT Phudu"/>
              </a:rPr>
              <a:t>Tiền xử lý và Đặc trưng</a:t>
            </a:r>
            <a:endParaRPr lang="en-US" sz="5000" dirty="0">
              <a:solidFill>
                <a:srgbClr val="2E2D2D"/>
              </a:solidFill>
              <a:latin typeface="DT Phudu"/>
              <a:ea typeface="DT Phudu"/>
              <a:cs typeface="DT Phudu"/>
              <a:sym typeface="DT Phudu"/>
            </a:endParaRPr>
          </a:p>
        </p:txBody>
      </p:sp>
      <p:sp>
        <p:nvSpPr>
          <p:cNvPr id="17" name="TextBox 17"/>
          <p:cNvSpPr txBox="1"/>
          <p:nvPr/>
        </p:nvSpPr>
        <p:spPr>
          <a:xfrm>
            <a:off x="1676400" y="1632260"/>
            <a:ext cx="10546763" cy="3205236"/>
          </a:xfrm>
          <a:prstGeom prst="rect">
            <a:avLst/>
          </a:prstGeom>
        </p:spPr>
        <p:txBody>
          <a:bodyPr lIns="0" tIns="0" rIns="0" bIns="0" rtlCol="0" anchor="t">
            <a:spAutoFit/>
          </a:bodyPr>
          <a:lstStyle/>
          <a:p>
            <a:pPr algn="just">
              <a:lnSpc>
                <a:spcPts val="2800"/>
              </a:lnSpc>
            </a:pPr>
            <a:r>
              <a:rPr lang="en-US" sz="2000" spc="-6" dirty="0">
                <a:solidFill>
                  <a:srgbClr val="2E2D2D"/>
                </a:solidFill>
                <a:latin typeface="Montserrat"/>
                <a:sym typeface="Montserrat Bold"/>
              </a:rPr>
              <a:t>- </a:t>
            </a:r>
            <a:r>
              <a:rPr lang="vi-VN" sz="2000" spc="-6" dirty="0">
                <a:solidFill>
                  <a:srgbClr val="2E2D2D"/>
                </a:solidFill>
                <a:latin typeface="Montserrat"/>
                <a:sym typeface="Montserrat Bold"/>
              </a:rPr>
              <a:t>Dữ liệu được sinh ra bằng cách sử dụng phân phối đều (Uniform distribution) trong khoảng [0, 100] cho cả water và light để mô phỏng mọi trường hợp có thể xảy ra. Nhãn được gán theo quy tắc đã định nghĩa ở mục 2.1.</a:t>
            </a:r>
          </a:p>
          <a:p>
            <a:pPr algn="just">
              <a:lnSpc>
                <a:spcPts val="2800"/>
              </a:lnSpc>
            </a:pPr>
            <a:r>
              <a:rPr lang="en-US" sz="2000" spc="-6" dirty="0">
                <a:solidFill>
                  <a:srgbClr val="2E2D2D"/>
                </a:solidFill>
                <a:latin typeface="Montserrat"/>
                <a:sym typeface="Montserrat Bold"/>
              </a:rPr>
              <a:t>- </a:t>
            </a:r>
            <a:r>
              <a:rPr lang="vi-VN" sz="2000" spc="-6" dirty="0">
                <a:solidFill>
                  <a:srgbClr val="2E2D2D"/>
                </a:solidFill>
                <a:latin typeface="Montserrat"/>
                <a:sym typeface="Montserrat Bold"/>
              </a:rPr>
              <a:t>Tập dữ liệu sau đó được chia thành hai tập train và test (ví dụ: tỷ lệ 80%/20%) để ước lượng khả năng tổng quát hóa (generalization) của mô hình.</a:t>
            </a:r>
          </a:p>
          <a:p>
            <a:pPr algn="just">
              <a:lnSpc>
                <a:spcPts val="2800"/>
              </a:lnSpc>
            </a:pPr>
            <a:r>
              <a:rPr lang="en-US" sz="2000" spc="-6" dirty="0">
                <a:solidFill>
                  <a:srgbClr val="2E2D2D"/>
                </a:solidFill>
                <a:latin typeface="Montserrat"/>
                <a:sym typeface="Montserrat Bold"/>
              </a:rPr>
              <a:t>- </a:t>
            </a:r>
            <a:r>
              <a:rPr lang="vi-VN" sz="2000" spc="-6" dirty="0">
                <a:solidFill>
                  <a:srgbClr val="2E2D2D"/>
                </a:solidFill>
                <a:latin typeface="Montserrat"/>
                <a:sym typeface="Montserrat Bold"/>
              </a:rPr>
              <a:t>Một lưu ý quan trọng là với ngưỡng 80%, phân phối nhãn có thể không cân bằng (imbalanced). Nếu tình trạng mất cân bằng nghiêm trọng, các kỹ thuật như chia mẫu phân tầng (stratified split) hoặc oversampling/undersampling trong quá trình huấn luyện có thể được áp dụng.</a:t>
            </a:r>
            <a:endParaRPr lang="en-US" sz="2000" spc="-6" dirty="0">
              <a:solidFill>
                <a:srgbClr val="2E2D2D"/>
              </a:solidFill>
              <a:latin typeface="Montserrat"/>
              <a:sym typeface="Montserrat"/>
            </a:endParaRPr>
          </a:p>
        </p:txBody>
      </p:sp>
      <p:sp>
        <p:nvSpPr>
          <p:cNvPr id="18" name="TextBox 18"/>
          <p:cNvSpPr txBox="1"/>
          <p:nvPr/>
        </p:nvSpPr>
        <p:spPr>
          <a:xfrm>
            <a:off x="1676399" y="6266402"/>
            <a:ext cx="10546763" cy="3564309"/>
          </a:xfrm>
          <a:prstGeom prst="rect">
            <a:avLst/>
          </a:prstGeom>
        </p:spPr>
        <p:txBody>
          <a:bodyPr lIns="0" tIns="0" rIns="0" bIns="0" rtlCol="0" anchor="t">
            <a:spAutoFit/>
          </a:bodyPr>
          <a:lstStyle/>
          <a:p>
            <a:pPr algn="l">
              <a:lnSpc>
                <a:spcPts val="2800"/>
              </a:lnSpc>
            </a:pPr>
            <a:r>
              <a:rPr lang="en-US" sz="2000" spc="-6" dirty="0">
                <a:solidFill>
                  <a:srgbClr val="2E2D2D"/>
                </a:solidFill>
                <a:latin typeface="Montserrat"/>
                <a:sym typeface="Montserrat Bold"/>
              </a:rPr>
              <a:t>- </a:t>
            </a:r>
            <a:r>
              <a:rPr lang="vi-VN" sz="2000" spc="-6" dirty="0">
                <a:solidFill>
                  <a:srgbClr val="2E2D2D"/>
                </a:solidFill>
                <a:latin typeface="Montserrat"/>
                <a:sym typeface="Montserrat Bold"/>
              </a:rPr>
              <a:t>Các đặc trưng cơ bản được sử dụng là water và light. Tuy nhiên, có thể xem xét thêm các đặc trưng kỹ thuật (feature engineering) để cải thiện mô hình:</a:t>
            </a:r>
          </a:p>
          <a:p>
            <a:pPr marL="342900" indent="-342900" algn="l">
              <a:lnSpc>
                <a:spcPts val="2800"/>
              </a:lnSpc>
              <a:buFont typeface="Arial" panose="020B0604020202020204" pitchFamily="34" charset="0"/>
              <a:buChar char="•"/>
            </a:pPr>
            <a:r>
              <a:rPr lang="vi-VN" sz="2000" spc="-6" dirty="0">
                <a:solidFill>
                  <a:srgbClr val="2E2D2D"/>
                </a:solidFill>
                <a:latin typeface="Montserrat"/>
                <a:sym typeface="Montserrat Bold"/>
              </a:rPr>
              <a:t>avg = (water + light) / 2 (sử dụng như một feature trực tiếp).</a:t>
            </a:r>
          </a:p>
          <a:p>
            <a:pPr marL="342900" indent="-342900" algn="l">
              <a:lnSpc>
                <a:spcPts val="2800"/>
              </a:lnSpc>
              <a:buFont typeface="Arial" panose="020B0604020202020204" pitchFamily="34" charset="0"/>
              <a:buChar char="•"/>
            </a:pPr>
            <a:r>
              <a:rPr lang="vi-VN" sz="2000" spc="-6" dirty="0">
                <a:solidFill>
                  <a:srgbClr val="2E2D2D"/>
                </a:solidFill>
                <a:latin typeface="Montserrat"/>
                <a:sym typeface="Montserrat Bold"/>
              </a:rPr>
              <a:t>min(water, light) hoặc abs(water - light) (để nắm bắt yếu tố khi một biến quá thấp).</a:t>
            </a:r>
          </a:p>
          <a:p>
            <a:pPr marL="342900" indent="-342900" algn="l">
              <a:lnSpc>
                <a:spcPts val="2800"/>
              </a:lnSpc>
              <a:buFont typeface="Arial" panose="020B0604020202020204" pitchFamily="34" charset="0"/>
              <a:buChar char="•"/>
            </a:pPr>
            <a:r>
              <a:rPr lang="vi-VN" sz="2000" spc="-6" dirty="0">
                <a:solidFill>
                  <a:srgbClr val="2E2D2D"/>
                </a:solidFill>
                <a:latin typeface="Montserrat"/>
                <a:sym typeface="Montserrat Bold"/>
              </a:rPr>
              <a:t>Các tương tác phi tuyến, ví dụ: water * light.</a:t>
            </a:r>
          </a:p>
          <a:p>
            <a:pPr algn="l">
              <a:lnSpc>
                <a:spcPts val="2800"/>
              </a:lnSpc>
            </a:pPr>
            <a:r>
              <a:rPr lang="en-US" sz="2000" spc="-6" dirty="0">
                <a:solidFill>
                  <a:srgbClr val="2E2D2D"/>
                </a:solidFill>
                <a:latin typeface="Montserrat"/>
                <a:sym typeface="Montserrat Bold"/>
              </a:rPr>
              <a:t>- </a:t>
            </a:r>
            <a:r>
              <a:rPr lang="vi-VN" sz="2000" spc="-6" dirty="0">
                <a:solidFill>
                  <a:srgbClr val="2E2D2D"/>
                </a:solidFill>
                <a:latin typeface="Montserrat"/>
                <a:sym typeface="Montserrat Bold"/>
              </a:rPr>
              <a:t>Về việc chuẩn hóa (scaling), vì cả hai đặc trưng đều nằm trong thang đo [0, 100], các mô hình dựa trên cây (tree-based) không yêu cầu chuẩn hóa. Tuy nhiên, nếu sử dụng các mô hình như Logistic Regression hoặc SVM, việc scale dữ liệu (ví dụ: dùng StandardScaler hoặc MinMaxScaler) là nên làm</a:t>
            </a:r>
            <a:endParaRPr lang="en-US" sz="2000" spc="-6" dirty="0">
              <a:solidFill>
                <a:srgbClr val="2E2D2D"/>
              </a:solidFill>
              <a:latin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TextBox 2"/>
          <p:cNvSpPr txBox="1"/>
          <p:nvPr/>
        </p:nvSpPr>
        <p:spPr>
          <a:xfrm>
            <a:off x="9412772" y="3086404"/>
            <a:ext cx="8308327" cy="5950347"/>
          </a:xfrm>
          <a:prstGeom prst="rect">
            <a:avLst/>
          </a:prstGeom>
        </p:spPr>
        <p:txBody>
          <a:bodyPr lIns="0" tIns="0" rIns="0" bIns="0" rtlCol="0" anchor="t">
            <a:spAutoFit/>
          </a:bodyPr>
          <a:lstStyle/>
          <a:p>
            <a:pPr algn="ctr">
              <a:lnSpc>
                <a:spcPts val="11599"/>
              </a:lnSpc>
            </a:pPr>
            <a:r>
              <a:rPr lang="en-US" sz="9999" dirty="0" err="1">
                <a:solidFill>
                  <a:srgbClr val="F1F5F8"/>
                </a:solidFill>
                <a:latin typeface="DT Phudu"/>
                <a:ea typeface="DT Phudu"/>
                <a:cs typeface="DT Phudu"/>
                <a:sym typeface="DT Phudu"/>
              </a:rPr>
              <a:t>Lựa</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chọn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huấn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luyện</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và</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tinh</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chỉnh</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mô</a:t>
            </a:r>
            <a:r>
              <a:rPr lang="en-US" sz="9999" dirty="0">
                <a:solidFill>
                  <a:srgbClr val="F1F5F8"/>
                </a:solidFill>
                <a:latin typeface="DT Phudu"/>
                <a:ea typeface="DT Phudu"/>
                <a:cs typeface="DT Phudu"/>
                <a:sym typeface="DT Phudu"/>
              </a:rPr>
              <a:t> </a:t>
            </a:r>
            <a:r>
              <a:rPr lang="en-US" sz="9999" dirty="0" err="1">
                <a:solidFill>
                  <a:srgbClr val="F1F5F8"/>
                </a:solidFill>
                <a:latin typeface="DT Phudu"/>
                <a:ea typeface="DT Phudu"/>
                <a:cs typeface="DT Phudu"/>
                <a:sym typeface="DT Phudu"/>
              </a:rPr>
              <a:t>hình</a:t>
            </a:r>
            <a:endParaRPr lang="en-US" sz="9999" dirty="0">
              <a:solidFill>
                <a:srgbClr val="F1F5F8"/>
              </a:solidFill>
              <a:latin typeface="DT Phudu"/>
              <a:ea typeface="DT Phudu"/>
              <a:cs typeface="DT Phudu"/>
              <a:sym typeface="DT Phudu"/>
            </a:endParaRPr>
          </a:p>
        </p:txBody>
      </p:sp>
      <p:sp>
        <p:nvSpPr>
          <p:cNvPr id="3" name="Freeform 3"/>
          <p:cNvSpPr/>
          <p:nvPr/>
        </p:nvSpPr>
        <p:spPr>
          <a:xfrm>
            <a:off x="1446094" y="2670548"/>
            <a:ext cx="7697906" cy="4945904"/>
          </a:xfrm>
          <a:custGeom>
            <a:avLst/>
            <a:gdLst/>
            <a:ahLst/>
            <a:cxnLst/>
            <a:rect l="l" t="t" r="r" b="b"/>
            <a:pathLst>
              <a:path w="7697906" h="4945904">
                <a:moveTo>
                  <a:pt x="0" y="0"/>
                </a:moveTo>
                <a:lnTo>
                  <a:pt x="7697906" y="0"/>
                </a:lnTo>
                <a:lnTo>
                  <a:pt x="7697906" y="4945904"/>
                </a:lnTo>
                <a:lnTo>
                  <a:pt x="0" y="4945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990600" y="2574937"/>
            <a:ext cx="11327186" cy="5675953"/>
            <a:chOff x="0" y="0"/>
            <a:chExt cx="2345932" cy="2162534"/>
          </a:xfrm>
        </p:grpSpPr>
        <p:sp>
          <p:nvSpPr>
            <p:cNvPr id="3" name="Freeform 3"/>
            <p:cNvSpPr/>
            <p:nvPr/>
          </p:nvSpPr>
          <p:spPr>
            <a:xfrm>
              <a:off x="0" y="0"/>
              <a:ext cx="2345932" cy="2162534"/>
            </a:xfrm>
            <a:custGeom>
              <a:avLst/>
              <a:gdLst/>
              <a:ahLst/>
              <a:cxnLst/>
              <a:rect l="l" t="t" r="r" b="b"/>
              <a:pathLst>
                <a:path w="2345932" h="2162534">
                  <a:moveTo>
                    <a:pt x="22899" y="0"/>
                  </a:moveTo>
                  <a:lnTo>
                    <a:pt x="2323033" y="0"/>
                  </a:lnTo>
                  <a:cubicBezTo>
                    <a:pt x="2335680" y="0"/>
                    <a:pt x="2345932" y="10252"/>
                    <a:pt x="2345932" y="22899"/>
                  </a:cubicBezTo>
                  <a:lnTo>
                    <a:pt x="2345932" y="2139635"/>
                  </a:lnTo>
                  <a:cubicBezTo>
                    <a:pt x="2345932" y="2152282"/>
                    <a:pt x="2335680" y="2162534"/>
                    <a:pt x="2323033" y="2162534"/>
                  </a:cubicBezTo>
                  <a:lnTo>
                    <a:pt x="22899" y="2162534"/>
                  </a:lnTo>
                  <a:cubicBezTo>
                    <a:pt x="10252" y="2162534"/>
                    <a:pt x="0" y="2152282"/>
                    <a:pt x="0" y="2139635"/>
                  </a:cubicBezTo>
                  <a:lnTo>
                    <a:pt x="0" y="22899"/>
                  </a:lnTo>
                  <a:cubicBezTo>
                    <a:pt x="0" y="10252"/>
                    <a:pt x="10252" y="0"/>
                    <a:pt x="22899" y="0"/>
                  </a:cubicBezTo>
                  <a:close/>
                </a:path>
              </a:pathLst>
            </a:custGeom>
            <a:solidFill>
              <a:srgbClr val="FAE27F"/>
            </a:solidFill>
            <a:ln w="38100" cap="rnd">
              <a:solidFill>
                <a:srgbClr val="2E2D2D"/>
              </a:solidFill>
              <a:prstDash val="solid"/>
              <a:round/>
            </a:ln>
          </p:spPr>
        </p:sp>
        <p:sp>
          <p:nvSpPr>
            <p:cNvPr id="4" name="TextBox 4"/>
            <p:cNvSpPr txBox="1"/>
            <p:nvPr/>
          </p:nvSpPr>
          <p:spPr>
            <a:xfrm>
              <a:off x="0" y="-28575"/>
              <a:ext cx="2345932" cy="2191109"/>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887786" y="2428242"/>
            <a:ext cx="11125200" cy="5416889"/>
            <a:chOff x="0" y="0"/>
            <a:chExt cx="2345932" cy="2162534"/>
          </a:xfrm>
        </p:grpSpPr>
        <p:sp>
          <p:nvSpPr>
            <p:cNvPr id="6" name="Freeform 6"/>
            <p:cNvSpPr/>
            <p:nvPr/>
          </p:nvSpPr>
          <p:spPr>
            <a:xfrm>
              <a:off x="0" y="0"/>
              <a:ext cx="2345932" cy="2162534"/>
            </a:xfrm>
            <a:custGeom>
              <a:avLst/>
              <a:gdLst/>
              <a:ahLst/>
              <a:cxnLst/>
              <a:rect l="l" t="t" r="r" b="b"/>
              <a:pathLst>
                <a:path w="2345932" h="2162534">
                  <a:moveTo>
                    <a:pt x="22899" y="0"/>
                  </a:moveTo>
                  <a:lnTo>
                    <a:pt x="2323033" y="0"/>
                  </a:lnTo>
                  <a:cubicBezTo>
                    <a:pt x="2335680" y="0"/>
                    <a:pt x="2345932" y="10252"/>
                    <a:pt x="2345932" y="22899"/>
                  </a:cubicBezTo>
                  <a:lnTo>
                    <a:pt x="2345932" y="2139635"/>
                  </a:lnTo>
                  <a:cubicBezTo>
                    <a:pt x="2345932" y="2152282"/>
                    <a:pt x="2335680" y="2162534"/>
                    <a:pt x="2323033" y="2162534"/>
                  </a:cubicBezTo>
                  <a:lnTo>
                    <a:pt x="22899" y="2162534"/>
                  </a:lnTo>
                  <a:cubicBezTo>
                    <a:pt x="10252" y="2162534"/>
                    <a:pt x="0" y="2152282"/>
                    <a:pt x="0" y="2139635"/>
                  </a:cubicBezTo>
                  <a:lnTo>
                    <a:pt x="0" y="22899"/>
                  </a:lnTo>
                  <a:cubicBezTo>
                    <a:pt x="0" y="10252"/>
                    <a:pt x="10252" y="0"/>
                    <a:pt x="22899"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2345932" cy="2191109"/>
            </a:xfrm>
            <a:prstGeom prst="rect">
              <a:avLst/>
            </a:prstGeom>
          </p:spPr>
          <p:txBody>
            <a:bodyPr lIns="50800" tIns="50800" rIns="50800" bIns="50800" rtlCol="0" anchor="ctr"/>
            <a:lstStyle/>
            <a:p>
              <a:pPr algn="ctr">
                <a:lnSpc>
                  <a:spcPts val="1960"/>
                </a:lnSpc>
              </a:pPr>
              <a:endParaRPr/>
            </a:p>
          </p:txBody>
        </p:sp>
      </p:grpSp>
      <p:sp>
        <p:nvSpPr>
          <p:cNvPr id="10" name="Freeform 10"/>
          <p:cNvSpPr/>
          <p:nvPr/>
        </p:nvSpPr>
        <p:spPr>
          <a:xfrm>
            <a:off x="12529604" y="3861689"/>
            <a:ext cx="6103175" cy="5675953"/>
          </a:xfrm>
          <a:custGeom>
            <a:avLst/>
            <a:gdLst/>
            <a:ahLst/>
            <a:cxnLst/>
            <a:rect l="l" t="t" r="r" b="b"/>
            <a:pathLst>
              <a:path w="6103175" h="5675953">
                <a:moveTo>
                  <a:pt x="0" y="0"/>
                </a:moveTo>
                <a:lnTo>
                  <a:pt x="6103176" y="0"/>
                </a:lnTo>
                <a:lnTo>
                  <a:pt x="6103176" y="5675953"/>
                </a:lnTo>
                <a:lnTo>
                  <a:pt x="0" y="5675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192586" y="3071354"/>
            <a:ext cx="10744200" cy="769441"/>
          </a:xfrm>
          <a:prstGeom prst="rect">
            <a:avLst/>
          </a:prstGeom>
        </p:spPr>
        <p:txBody>
          <a:bodyPr wrap="square" lIns="0" tIns="0" rIns="0" bIns="0" rtlCol="0" anchor="t">
            <a:spAutoFit/>
          </a:bodyPr>
          <a:lstStyle/>
          <a:p>
            <a:pPr algn="ctr">
              <a:lnSpc>
                <a:spcPts val="5991"/>
              </a:lnSpc>
            </a:pPr>
            <a:r>
              <a:rPr lang="en-US" sz="5164" dirty="0" err="1">
                <a:solidFill>
                  <a:srgbClr val="2E2D2D"/>
                </a:solidFill>
                <a:latin typeface="DT Phudu"/>
                <a:ea typeface="DT Phudu"/>
                <a:cs typeface="DT Phudu"/>
                <a:sym typeface="DT Phudu"/>
              </a:rPr>
              <a:t>Lựa</a:t>
            </a:r>
            <a:r>
              <a:rPr lang="en-US" sz="5164" dirty="0">
                <a:solidFill>
                  <a:srgbClr val="2E2D2D"/>
                </a:solidFill>
                <a:latin typeface="DT Phudu"/>
                <a:ea typeface="DT Phudu"/>
                <a:cs typeface="DT Phudu"/>
                <a:sym typeface="DT Phudu"/>
              </a:rPr>
              <a:t> </a:t>
            </a:r>
            <a:r>
              <a:rPr lang="en-US" sz="5164" dirty="0" err="1">
                <a:solidFill>
                  <a:srgbClr val="2E2D2D"/>
                </a:solidFill>
                <a:latin typeface="DT Phudu"/>
                <a:ea typeface="DT Phudu"/>
                <a:cs typeface="DT Phudu"/>
                <a:sym typeface="DT Phudu"/>
              </a:rPr>
              <a:t>chọn</a:t>
            </a:r>
            <a:r>
              <a:rPr lang="en-US" sz="5164" dirty="0">
                <a:solidFill>
                  <a:srgbClr val="2E2D2D"/>
                </a:solidFill>
                <a:latin typeface="DT Phudu"/>
                <a:ea typeface="DT Phudu"/>
                <a:cs typeface="DT Phudu"/>
                <a:sym typeface="DT Phudu"/>
              </a:rPr>
              <a:t> </a:t>
            </a:r>
            <a:r>
              <a:rPr lang="en-US" sz="5164" dirty="0" err="1">
                <a:solidFill>
                  <a:srgbClr val="2E2D2D"/>
                </a:solidFill>
                <a:latin typeface="DT Phudu"/>
                <a:ea typeface="DT Phudu"/>
                <a:cs typeface="DT Phudu"/>
                <a:sym typeface="DT Phudu"/>
              </a:rPr>
              <a:t>Mô</a:t>
            </a:r>
            <a:r>
              <a:rPr lang="en-US" sz="5164" dirty="0">
                <a:solidFill>
                  <a:srgbClr val="2E2D2D"/>
                </a:solidFill>
                <a:latin typeface="DT Phudu"/>
                <a:ea typeface="DT Phudu"/>
                <a:cs typeface="DT Phudu"/>
                <a:sym typeface="DT Phudu"/>
              </a:rPr>
              <a:t> </a:t>
            </a:r>
            <a:r>
              <a:rPr lang="en-US" sz="5164" dirty="0" err="1">
                <a:solidFill>
                  <a:srgbClr val="2E2D2D"/>
                </a:solidFill>
                <a:latin typeface="DT Phudu"/>
                <a:ea typeface="DT Phudu"/>
                <a:cs typeface="DT Phudu"/>
                <a:sym typeface="DT Phudu"/>
              </a:rPr>
              <a:t>hình</a:t>
            </a:r>
            <a:endParaRPr lang="en-US" sz="5164" dirty="0">
              <a:solidFill>
                <a:srgbClr val="2E2D2D"/>
              </a:solidFill>
              <a:latin typeface="DT Phudu"/>
              <a:ea typeface="DT Phudu"/>
              <a:cs typeface="DT Phudu"/>
              <a:sym typeface="DT Phudu"/>
            </a:endParaRPr>
          </a:p>
        </p:txBody>
      </p:sp>
      <p:sp>
        <p:nvSpPr>
          <p:cNvPr id="12" name="TextBox 10">
            <a:extLst>
              <a:ext uri="{FF2B5EF4-FFF2-40B4-BE49-F238E27FC236}">
                <a16:creationId xmlns:a16="http://schemas.microsoft.com/office/drawing/2014/main" id="{957C822C-F541-4B53-96EE-75BCE8D407B6}"/>
              </a:ext>
            </a:extLst>
          </p:cNvPr>
          <p:cNvSpPr txBox="1"/>
          <p:nvPr/>
        </p:nvSpPr>
        <p:spPr>
          <a:xfrm>
            <a:off x="1434493" y="3955743"/>
            <a:ext cx="10439400" cy="3314241"/>
          </a:xfrm>
          <a:prstGeom prst="rect">
            <a:avLst/>
          </a:prstGeom>
        </p:spPr>
        <p:txBody>
          <a:bodyPr wrap="square" lIns="0" tIns="0" rIns="0" bIns="0" rtlCol="0" anchor="t">
            <a:spAutoFit/>
          </a:bodyPr>
          <a:lstStyle/>
          <a:p>
            <a:pPr algn="l">
              <a:lnSpc>
                <a:spcPts val="2600"/>
              </a:lnSpc>
            </a:pPr>
            <a:r>
              <a:rPr lang="vi-VN" sz="2000" dirty="0">
                <a:solidFill>
                  <a:srgbClr val="2E2D2D"/>
                </a:solidFill>
                <a:latin typeface="Montserrat"/>
                <a:sym typeface="Montserrat"/>
              </a:rPr>
              <a:t>Các mô hình sau được đề xuất cho bài toán:</a:t>
            </a:r>
            <a:endParaRPr lang="en-US" sz="2000" dirty="0">
              <a:solidFill>
                <a:srgbClr val="2E2D2D"/>
              </a:solidFill>
              <a:latin typeface="Montserrat"/>
              <a:sym typeface="Montserrat"/>
            </a:endParaRPr>
          </a:p>
          <a:p>
            <a:pPr marL="457200" indent="-457200" algn="l">
              <a:lnSpc>
                <a:spcPts val="2600"/>
              </a:lnSpc>
              <a:buFont typeface="+mj-lt"/>
              <a:buAutoNum type="arabicPeriod"/>
            </a:pPr>
            <a:r>
              <a:rPr lang="vi-VN" sz="2000" dirty="0">
                <a:solidFill>
                  <a:srgbClr val="2E2D2D"/>
                </a:solidFill>
                <a:latin typeface="Montserrat"/>
                <a:sym typeface="Montserrat"/>
              </a:rPr>
              <a:t>RandomForestClassifier hoặc GradientBoostingClassifier: Các mô hình này được ưu tiên vì chúng hoạt động tốt với đặc trưng dạng số, có khả năng xử lý các mối quan hệ phi tuyến và ít cần chuẩn hóa dữ liệu. Chúng cũng mạnh mẽ (robust) với nhiễu và các điểm ngoại lai (outliers) , đồng thời cung cấp độ quan trọng của đặc trưng (feature importance), rất hữu ích khi mở rộng bài toán.</a:t>
            </a:r>
            <a:endParaRPr lang="en-US" sz="2000" dirty="0">
              <a:solidFill>
                <a:srgbClr val="2E2D2D"/>
              </a:solidFill>
              <a:latin typeface="Montserrat"/>
              <a:sym typeface="Montserrat"/>
            </a:endParaRPr>
          </a:p>
          <a:p>
            <a:pPr marL="457200" indent="-457200" algn="l">
              <a:lnSpc>
                <a:spcPts val="2600"/>
              </a:lnSpc>
              <a:buFont typeface="+mj-lt"/>
              <a:buAutoNum type="arabicPeriod"/>
            </a:pPr>
            <a:endParaRPr lang="vi-VN" sz="2000" dirty="0">
              <a:solidFill>
                <a:srgbClr val="2E2D2D"/>
              </a:solidFill>
              <a:latin typeface="Montserrat"/>
              <a:sym typeface="Montserrat"/>
            </a:endParaRPr>
          </a:p>
          <a:p>
            <a:pPr marL="457200" indent="-457200" algn="l">
              <a:lnSpc>
                <a:spcPts val="2600"/>
              </a:lnSpc>
              <a:buFont typeface="+mj-lt"/>
              <a:buAutoNum type="arabicPeriod"/>
            </a:pPr>
            <a:r>
              <a:rPr lang="vi-VN" sz="2000" dirty="0">
                <a:solidFill>
                  <a:srgbClr val="2E2D2D"/>
                </a:solidFill>
                <a:latin typeface="Montserrat"/>
                <a:sym typeface="Montserrat"/>
              </a:rPr>
              <a:t>LogisticRegression: Được chọn làm mô hình baseline vì tốc độ huấn luyện nhanh và khả năng giải thích được kết quả, tuy nhiên có thể không nắm bắt được các quan hệ phi tuyến phức tạp.</a:t>
            </a:r>
            <a:endParaRPr lang="en-US" sz="2000" dirty="0">
              <a:solidFill>
                <a:srgbClr val="2E2D2D"/>
              </a:solidFill>
              <a:latin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219200" y="2751731"/>
            <a:ext cx="11778008" cy="7005290"/>
            <a:chOff x="0" y="0"/>
            <a:chExt cx="1809721" cy="1697798"/>
          </a:xfrm>
        </p:grpSpPr>
        <p:sp>
          <p:nvSpPr>
            <p:cNvPr id="3" name="Freeform 3"/>
            <p:cNvSpPr/>
            <p:nvPr/>
          </p:nvSpPr>
          <p:spPr>
            <a:xfrm>
              <a:off x="0" y="0"/>
              <a:ext cx="1809721" cy="1697798"/>
            </a:xfrm>
            <a:custGeom>
              <a:avLst/>
              <a:gdLst/>
              <a:ahLst/>
              <a:cxnLst/>
              <a:rect l="l" t="t" r="r" b="b"/>
              <a:pathLst>
                <a:path w="1809721" h="1697798">
                  <a:moveTo>
                    <a:pt x="28573" y="0"/>
                  </a:moveTo>
                  <a:lnTo>
                    <a:pt x="1781148" y="0"/>
                  </a:lnTo>
                  <a:cubicBezTo>
                    <a:pt x="1788726" y="0"/>
                    <a:pt x="1795994" y="3010"/>
                    <a:pt x="1801352" y="8369"/>
                  </a:cubicBezTo>
                  <a:cubicBezTo>
                    <a:pt x="1806711" y="13727"/>
                    <a:pt x="1809721" y="20995"/>
                    <a:pt x="1809721" y="28573"/>
                  </a:cubicBezTo>
                  <a:lnTo>
                    <a:pt x="1809721" y="1669225"/>
                  </a:lnTo>
                  <a:cubicBezTo>
                    <a:pt x="1809721" y="1676803"/>
                    <a:pt x="1806711" y="1684071"/>
                    <a:pt x="1801352" y="1689429"/>
                  </a:cubicBezTo>
                  <a:cubicBezTo>
                    <a:pt x="1795994" y="1694788"/>
                    <a:pt x="1788726" y="1697798"/>
                    <a:pt x="1781148" y="1697798"/>
                  </a:cubicBezTo>
                  <a:lnTo>
                    <a:pt x="28573" y="1697798"/>
                  </a:lnTo>
                  <a:cubicBezTo>
                    <a:pt x="20995" y="1697798"/>
                    <a:pt x="13727" y="1694788"/>
                    <a:pt x="8369" y="1689429"/>
                  </a:cubicBezTo>
                  <a:cubicBezTo>
                    <a:pt x="3010" y="1684071"/>
                    <a:pt x="0" y="1676803"/>
                    <a:pt x="0" y="1669225"/>
                  </a:cubicBezTo>
                  <a:lnTo>
                    <a:pt x="0" y="28573"/>
                  </a:lnTo>
                  <a:cubicBezTo>
                    <a:pt x="0" y="20995"/>
                    <a:pt x="3010" y="13727"/>
                    <a:pt x="8369" y="8369"/>
                  </a:cubicBezTo>
                  <a:cubicBezTo>
                    <a:pt x="13727" y="3010"/>
                    <a:pt x="20995" y="0"/>
                    <a:pt x="28573" y="0"/>
                  </a:cubicBezTo>
                  <a:close/>
                </a:path>
              </a:pathLst>
            </a:custGeom>
            <a:solidFill>
              <a:srgbClr val="FAB574"/>
            </a:solidFill>
            <a:ln w="38100" cap="rnd">
              <a:solidFill>
                <a:srgbClr val="2E2D2D"/>
              </a:solidFill>
              <a:prstDash val="solid"/>
              <a:round/>
            </a:ln>
          </p:spPr>
        </p:sp>
        <p:sp>
          <p:nvSpPr>
            <p:cNvPr id="4" name="TextBox 4"/>
            <p:cNvSpPr txBox="1"/>
            <p:nvPr/>
          </p:nvSpPr>
          <p:spPr>
            <a:xfrm>
              <a:off x="0" y="-28575"/>
              <a:ext cx="1809721" cy="1726373"/>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1028700" y="2644772"/>
            <a:ext cx="11391900" cy="6994527"/>
            <a:chOff x="0" y="0"/>
            <a:chExt cx="1809721" cy="1697798"/>
          </a:xfrm>
        </p:grpSpPr>
        <p:sp>
          <p:nvSpPr>
            <p:cNvPr id="6" name="Freeform 6"/>
            <p:cNvSpPr/>
            <p:nvPr/>
          </p:nvSpPr>
          <p:spPr>
            <a:xfrm>
              <a:off x="0" y="0"/>
              <a:ext cx="1809721" cy="1697798"/>
            </a:xfrm>
            <a:custGeom>
              <a:avLst/>
              <a:gdLst/>
              <a:ahLst/>
              <a:cxnLst/>
              <a:rect l="l" t="t" r="r" b="b"/>
              <a:pathLst>
                <a:path w="1809721" h="1697798">
                  <a:moveTo>
                    <a:pt x="28573" y="0"/>
                  </a:moveTo>
                  <a:lnTo>
                    <a:pt x="1781148" y="0"/>
                  </a:lnTo>
                  <a:cubicBezTo>
                    <a:pt x="1788726" y="0"/>
                    <a:pt x="1795994" y="3010"/>
                    <a:pt x="1801352" y="8369"/>
                  </a:cubicBezTo>
                  <a:cubicBezTo>
                    <a:pt x="1806711" y="13727"/>
                    <a:pt x="1809721" y="20995"/>
                    <a:pt x="1809721" y="28573"/>
                  </a:cubicBezTo>
                  <a:lnTo>
                    <a:pt x="1809721" y="1669225"/>
                  </a:lnTo>
                  <a:cubicBezTo>
                    <a:pt x="1809721" y="1676803"/>
                    <a:pt x="1806711" y="1684071"/>
                    <a:pt x="1801352" y="1689429"/>
                  </a:cubicBezTo>
                  <a:cubicBezTo>
                    <a:pt x="1795994" y="1694788"/>
                    <a:pt x="1788726" y="1697798"/>
                    <a:pt x="1781148" y="1697798"/>
                  </a:cubicBezTo>
                  <a:lnTo>
                    <a:pt x="28573" y="1697798"/>
                  </a:lnTo>
                  <a:cubicBezTo>
                    <a:pt x="20995" y="1697798"/>
                    <a:pt x="13727" y="1694788"/>
                    <a:pt x="8369" y="1689429"/>
                  </a:cubicBezTo>
                  <a:cubicBezTo>
                    <a:pt x="3010" y="1684071"/>
                    <a:pt x="0" y="1676803"/>
                    <a:pt x="0" y="1669225"/>
                  </a:cubicBezTo>
                  <a:lnTo>
                    <a:pt x="0" y="28573"/>
                  </a:lnTo>
                  <a:cubicBezTo>
                    <a:pt x="0" y="20995"/>
                    <a:pt x="3010" y="13727"/>
                    <a:pt x="8369" y="8369"/>
                  </a:cubicBezTo>
                  <a:cubicBezTo>
                    <a:pt x="13727" y="3010"/>
                    <a:pt x="20995" y="0"/>
                    <a:pt x="28573" y="0"/>
                  </a:cubicBezTo>
                  <a:close/>
                </a:path>
              </a:pathLst>
            </a:custGeom>
            <a:solidFill>
              <a:srgbClr val="F1F5F8"/>
            </a:solidFill>
            <a:ln w="38100" cap="rnd">
              <a:solidFill>
                <a:srgbClr val="2E2D2D"/>
              </a:solidFill>
              <a:prstDash val="solid"/>
              <a:round/>
            </a:ln>
          </p:spPr>
        </p:sp>
        <p:sp>
          <p:nvSpPr>
            <p:cNvPr id="7" name="TextBox 7"/>
            <p:cNvSpPr txBox="1"/>
            <p:nvPr/>
          </p:nvSpPr>
          <p:spPr>
            <a:xfrm>
              <a:off x="0" y="-28575"/>
              <a:ext cx="1809721" cy="1726373"/>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1028700" y="891635"/>
            <a:ext cx="16421100" cy="1325043"/>
          </a:xfrm>
          <a:prstGeom prst="rect">
            <a:avLst/>
          </a:prstGeom>
        </p:spPr>
        <p:txBody>
          <a:bodyPr wrap="square" lIns="0" tIns="0" rIns="0" bIns="0" rtlCol="0" anchor="t">
            <a:spAutoFit/>
          </a:bodyPr>
          <a:lstStyle/>
          <a:p>
            <a:pPr algn="ctr">
              <a:lnSpc>
                <a:spcPts val="11599"/>
              </a:lnSpc>
            </a:pPr>
            <a:r>
              <a:rPr lang="en-US" sz="8000" dirty="0" err="1">
                <a:solidFill>
                  <a:srgbClr val="F1F5F8"/>
                </a:solidFill>
                <a:latin typeface="DT Phudu"/>
                <a:ea typeface="DT Phudu"/>
                <a:cs typeface="DT Phudu"/>
                <a:sym typeface="DT Phudu"/>
              </a:rPr>
              <a:t>Kế</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hoạch</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Thử</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nghiệm</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và</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Tinh</a:t>
            </a:r>
            <a:r>
              <a:rPr lang="en-US" sz="8000" dirty="0">
                <a:solidFill>
                  <a:srgbClr val="F1F5F8"/>
                </a:solidFill>
                <a:latin typeface="DT Phudu"/>
                <a:ea typeface="DT Phudu"/>
                <a:cs typeface="DT Phudu"/>
                <a:sym typeface="DT Phudu"/>
              </a:rPr>
              <a:t> </a:t>
            </a:r>
            <a:r>
              <a:rPr lang="en-US" sz="8000" dirty="0" err="1">
                <a:solidFill>
                  <a:srgbClr val="F1F5F8"/>
                </a:solidFill>
                <a:latin typeface="DT Phudu"/>
                <a:ea typeface="DT Phudu"/>
                <a:cs typeface="DT Phudu"/>
                <a:sym typeface="DT Phudu"/>
              </a:rPr>
              <a:t>chỉnh</a:t>
            </a:r>
            <a:endParaRPr lang="en-US" sz="8000" dirty="0">
              <a:solidFill>
                <a:srgbClr val="F1F5F8"/>
              </a:solidFill>
              <a:latin typeface="DT Phudu"/>
              <a:ea typeface="DT Phudu"/>
              <a:cs typeface="DT Phudu"/>
              <a:sym typeface="DT Phudu"/>
            </a:endParaRPr>
          </a:p>
        </p:txBody>
      </p:sp>
      <p:sp>
        <p:nvSpPr>
          <p:cNvPr id="9" name="TextBox 9"/>
          <p:cNvSpPr txBox="1"/>
          <p:nvPr/>
        </p:nvSpPr>
        <p:spPr>
          <a:xfrm>
            <a:off x="1219200" y="2826799"/>
            <a:ext cx="10762942" cy="7057894"/>
          </a:xfrm>
          <a:prstGeom prst="rect">
            <a:avLst/>
          </a:prstGeom>
        </p:spPr>
        <p:txBody>
          <a:bodyPr wrap="square" lIns="0" tIns="0" rIns="0" bIns="0" rtlCol="0" anchor="t">
            <a:spAutoFit/>
          </a:bodyPr>
          <a:lstStyle/>
          <a:p>
            <a:pPr algn="just">
              <a:lnSpc>
                <a:spcPts val="2823"/>
              </a:lnSpc>
            </a:pPr>
            <a:r>
              <a:rPr lang="vi-VN" sz="2171" b="1" dirty="0">
                <a:solidFill>
                  <a:srgbClr val="2E2D2D"/>
                </a:solidFill>
                <a:latin typeface="Montserrat"/>
                <a:ea typeface="Montserrat"/>
                <a:cs typeface="Montserrat"/>
                <a:sym typeface="Montserrat"/>
              </a:rPr>
              <a:t>Dự án vạch ra 5 lần thử nghiệm (run) để tìm ra mô hình tốt nhất:</a:t>
            </a:r>
          </a:p>
          <a:p>
            <a:pPr algn="just">
              <a:lnSpc>
                <a:spcPts val="2823"/>
              </a:lnSpc>
            </a:pPr>
            <a:r>
              <a:rPr lang="vi-VN" sz="2171" b="1" dirty="0">
                <a:solidFill>
                  <a:srgbClr val="2E2D2D"/>
                </a:solidFill>
                <a:latin typeface="Montserrat"/>
                <a:ea typeface="Montserrat"/>
                <a:cs typeface="Montserrat"/>
                <a:sym typeface="Montserrat"/>
              </a:rPr>
              <a:t>Lần 1 — Baseline: </a:t>
            </a:r>
            <a:r>
              <a:rPr lang="vi-VN" sz="2171" dirty="0">
                <a:solidFill>
                  <a:srgbClr val="2E2D2D"/>
                </a:solidFill>
                <a:latin typeface="Montserrat"/>
                <a:ea typeface="Montserrat"/>
                <a:cs typeface="Montserrat"/>
                <a:sym typeface="Montserrat"/>
              </a:rPr>
              <a:t>Sử dụng LogisticRegression (với max_iter lớn). Mục đích là để có một benchmark nhanh và xem xét liệu một đường phân chia tuyến tính (linear separator) có đủ tốt hay không.</a:t>
            </a:r>
            <a:endParaRPr lang="en-US" sz="2171" dirty="0">
              <a:solidFill>
                <a:srgbClr val="2E2D2D"/>
              </a:solidFill>
              <a:latin typeface="Montserrat"/>
              <a:ea typeface="Montserrat"/>
              <a:cs typeface="Montserrat"/>
              <a:sym typeface="Montserrat"/>
            </a:endParaRPr>
          </a:p>
          <a:p>
            <a:pPr algn="just">
              <a:lnSpc>
                <a:spcPts val="2823"/>
              </a:lnSpc>
            </a:pPr>
            <a:r>
              <a:rPr lang="vi-VN" sz="2171" b="1" dirty="0">
                <a:solidFill>
                  <a:srgbClr val="2E2D2D"/>
                </a:solidFill>
                <a:latin typeface="Montserrat"/>
                <a:ea typeface="Montserrat"/>
                <a:cs typeface="Montserrat"/>
                <a:sym typeface="Montserrat"/>
              </a:rPr>
              <a:t>Lần 2 — RandomForest cơ bản: </a:t>
            </a:r>
            <a:r>
              <a:rPr lang="vi-VN" sz="2171" dirty="0">
                <a:solidFill>
                  <a:srgbClr val="2E2D2D"/>
                </a:solidFill>
                <a:latin typeface="Montserrat"/>
                <a:ea typeface="Montserrat"/>
                <a:cs typeface="Montserrat"/>
                <a:sym typeface="Montserrat"/>
              </a:rPr>
              <a:t>Thử cấu hình mặc định (ví dụ: n_estimators=100, max_depth=None). Mục đích là kiểm tra hiệu quả của mô hình phi tuyến mặc định và so sánh sự cải thiện so với baseline.</a:t>
            </a:r>
            <a:endParaRPr lang="en-US" sz="2171" dirty="0">
              <a:solidFill>
                <a:srgbClr val="2E2D2D"/>
              </a:solidFill>
              <a:latin typeface="Montserrat"/>
              <a:ea typeface="Montserrat"/>
              <a:cs typeface="Montserrat"/>
              <a:sym typeface="Montserrat"/>
            </a:endParaRPr>
          </a:p>
          <a:p>
            <a:pPr algn="just">
              <a:lnSpc>
                <a:spcPts val="2823"/>
              </a:lnSpc>
            </a:pPr>
            <a:r>
              <a:rPr lang="en-US" sz="2171" b="1" dirty="0" err="1">
                <a:solidFill>
                  <a:srgbClr val="2E2D2D"/>
                </a:solidFill>
                <a:latin typeface="Montserrat"/>
                <a:ea typeface="Montserrat"/>
                <a:cs typeface="Montserrat"/>
                <a:sym typeface="Montserrat"/>
              </a:rPr>
              <a:t>Lần</a:t>
            </a:r>
            <a:r>
              <a:rPr lang="en-US" sz="2171" b="1" dirty="0">
                <a:solidFill>
                  <a:srgbClr val="2E2D2D"/>
                </a:solidFill>
                <a:latin typeface="Montserrat"/>
                <a:ea typeface="Montserrat"/>
                <a:cs typeface="Montserrat"/>
                <a:sym typeface="Montserrat"/>
              </a:rPr>
              <a:t> 3 — Tuning </a:t>
            </a:r>
            <a:r>
              <a:rPr lang="en-US" sz="2171" b="1" dirty="0" err="1">
                <a:solidFill>
                  <a:srgbClr val="2E2D2D"/>
                </a:solidFill>
                <a:latin typeface="Montserrat"/>
                <a:ea typeface="Montserrat"/>
                <a:cs typeface="Montserrat"/>
                <a:sym typeface="Montserrat"/>
              </a:rPr>
              <a:t>RandomForest</a:t>
            </a:r>
            <a:r>
              <a:rPr lang="en-US" sz="2171" b="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Thử</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các</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kết</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hợp</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siêu</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tham</a:t>
            </a:r>
            <a:r>
              <a:rPr lang="en-US" sz="2171" dirty="0">
                <a:solidFill>
                  <a:srgbClr val="2E2D2D"/>
                </a:solidFill>
                <a:latin typeface="Montserrat"/>
                <a:ea typeface="Montserrat"/>
                <a:cs typeface="Montserrat"/>
                <a:sym typeface="Montserrat"/>
              </a:rPr>
              <a:t> </a:t>
            </a:r>
            <a:r>
              <a:rPr lang="en-US" sz="2171" dirty="0" err="1">
                <a:solidFill>
                  <a:srgbClr val="2E2D2D"/>
                </a:solidFill>
                <a:latin typeface="Montserrat"/>
                <a:ea typeface="Montserrat"/>
                <a:cs typeface="Montserrat"/>
                <a:sym typeface="Montserrat"/>
              </a:rPr>
              <a:t>số</a:t>
            </a:r>
            <a:r>
              <a:rPr lang="en-US" sz="2171" dirty="0">
                <a:solidFill>
                  <a:srgbClr val="2E2D2D"/>
                </a:solidFill>
                <a:latin typeface="Montserrat"/>
                <a:ea typeface="Montserrat"/>
                <a:cs typeface="Montserrat"/>
                <a:sym typeface="Montserrat"/>
              </a:rPr>
              <a:t>:</a:t>
            </a:r>
          </a:p>
          <a:p>
            <a:pPr algn="just">
              <a:lnSpc>
                <a:spcPts val="2823"/>
              </a:lnSpc>
            </a:pPr>
            <a:r>
              <a:rPr lang="en-US" sz="2171" dirty="0" err="1">
                <a:solidFill>
                  <a:srgbClr val="2E2D2D"/>
                </a:solidFill>
                <a:latin typeface="Montserrat"/>
              </a:rPr>
              <a:t>n_estimators</a:t>
            </a:r>
            <a:r>
              <a:rPr lang="en-US" sz="2171" dirty="0">
                <a:solidFill>
                  <a:srgbClr val="2E2D2D"/>
                </a:solidFill>
                <a:latin typeface="Montserrat"/>
              </a:rPr>
              <a:t> ∈ {50,100,200}, </a:t>
            </a:r>
            <a:r>
              <a:rPr lang="en-US" sz="2171" dirty="0" err="1">
                <a:solidFill>
                  <a:srgbClr val="2E2D2D"/>
                </a:solidFill>
                <a:latin typeface="Montserrat"/>
              </a:rPr>
              <a:t>max_depth</a:t>
            </a:r>
            <a:r>
              <a:rPr lang="en-US" sz="2171" dirty="0">
                <a:solidFill>
                  <a:srgbClr val="2E2D2D"/>
                </a:solidFill>
                <a:latin typeface="Montserrat"/>
              </a:rPr>
              <a:t> ∈ {3,5,10,None}, </a:t>
            </a:r>
            <a:r>
              <a:rPr lang="en-US" sz="2171" dirty="0" err="1">
                <a:solidFill>
                  <a:srgbClr val="2E2D2D"/>
                </a:solidFill>
                <a:latin typeface="Montserrat"/>
              </a:rPr>
              <a:t>min_samples_split</a:t>
            </a:r>
            <a:r>
              <a:rPr lang="en-US" sz="2171" dirty="0">
                <a:solidFill>
                  <a:srgbClr val="2E2D2D"/>
                </a:solidFill>
                <a:latin typeface="Montserrat"/>
              </a:rPr>
              <a:t> ∈ {2,5}</a:t>
            </a:r>
            <a:r>
              <a:rPr lang="vi-VN" sz="2171" dirty="0">
                <a:solidFill>
                  <a:srgbClr val="2E2D2D"/>
                </a:solidFill>
                <a:latin typeface="Montserrat"/>
              </a:rPr>
              <a:t> Mục đích là để kiểm soát overfitting (bằng cách giảm max_depth) và phương sai (bằng cách tăng n_estimators)</a:t>
            </a:r>
            <a:endParaRPr lang="en-US" sz="2171" dirty="0">
              <a:solidFill>
                <a:srgbClr val="2E2D2D"/>
              </a:solidFill>
              <a:latin typeface="Montserrat"/>
            </a:endParaRPr>
          </a:p>
          <a:p>
            <a:pPr algn="just">
              <a:lnSpc>
                <a:spcPts val="2823"/>
              </a:lnSpc>
            </a:pPr>
            <a:r>
              <a:rPr lang="en-US" sz="2171" b="1" dirty="0" err="1">
                <a:solidFill>
                  <a:srgbClr val="2E2D2D"/>
                </a:solidFill>
                <a:latin typeface="Montserrat"/>
                <a:sym typeface="Montserrat"/>
              </a:rPr>
              <a:t>Lần</a:t>
            </a:r>
            <a:r>
              <a:rPr lang="en-US" sz="2171" b="1" dirty="0">
                <a:solidFill>
                  <a:srgbClr val="2E2D2D"/>
                </a:solidFill>
                <a:latin typeface="Montserrat"/>
                <a:sym typeface="Montserrat"/>
              </a:rPr>
              <a:t> 4 — Tuning </a:t>
            </a:r>
            <a:r>
              <a:rPr lang="en-US" sz="2171" b="1" dirty="0" err="1">
                <a:solidFill>
                  <a:srgbClr val="2E2D2D"/>
                </a:solidFill>
                <a:latin typeface="Montserrat"/>
                <a:sym typeface="Montserrat"/>
              </a:rPr>
              <a:t>GradientBoosting</a:t>
            </a:r>
            <a:r>
              <a:rPr lang="en-US" sz="2171" b="1" dirty="0">
                <a:solidFill>
                  <a:srgbClr val="2E2D2D"/>
                </a:solidFill>
                <a:latin typeface="Montserrat"/>
                <a:sym typeface="Montserrat"/>
              </a:rPr>
              <a:t>: </a:t>
            </a:r>
            <a:r>
              <a:rPr lang="en-US" sz="2171" dirty="0" err="1">
                <a:solidFill>
                  <a:srgbClr val="2E2D2D"/>
                </a:solidFill>
                <a:latin typeface="Montserrat"/>
                <a:sym typeface="Montserrat"/>
              </a:rPr>
              <a:t>Thử</a:t>
            </a:r>
            <a:r>
              <a:rPr lang="en-US" sz="2171" dirty="0">
                <a:solidFill>
                  <a:srgbClr val="2E2D2D"/>
                </a:solidFill>
                <a:latin typeface="Montserrat"/>
                <a:sym typeface="Montserrat"/>
              </a:rPr>
              <a:t> </a:t>
            </a:r>
            <a:r>
              <a:rPr lang="en-US" sz="2171" dirty="0" err="1">
                <a:solidFill>
                  <a:srgbClr val="2E2D2D"/>
                </a:solidFill>
                <a:latin typeface="Montserrat"/>
                <a:sym typeface="Montserrat"/>
              </a:rPr>
              <a:t>các</a:t>
            </a:r>
            <a:r>
              <a:rPr lang="en-US" sz="2171" dirty="0">
                <a:solidFill>
                  <a:srgbClr val="2E2D2D"/>
                </a:solidFill>
                <a:latin typeface="Montserrat"/>
                <a:sym typeface="Montserrat"/>
              </a:rPr>
              <a:t> </a:t>
            </a:r>
            <a:r>
              <a:rPr lang="en-US" sz="2171" dirty="0" err="1">
                <a:solidFill>
                  <a:srgbClr val="2E2D2D"/>
                </a:solidFill>
                <a:latin typeface="Montserrat"/>
                <a:sym typeface="Montserrat"/>
              </a:rPr>
              <a:t>kết</a:t>
            </a:r>
            <a:r>
              <a:rPr lang="en-US" sz="2171" dirty="0">
                <a:solidFill>
                  <a:srgbClr val="2E2D2D"/>
                </a:solidFill>
                <a:latin typeface="Montserrat"/>
                <a:sym typeface="Montserrat"/>
              </a:rPr>
              <a:t> </a:t>
            </a:r>
            <a:r>
              <a:rPr lang="en-US" sz="2171" dirty="0" err="1">
                <a:solidFill>
                  <a:srgbClr val="2E2D2D"/>
                </a:solidFill>
                <a:latin typeface="Montserrat"/>
                <a:sym typeface="Montserrat"/>
              </a:rPr>
              <a:t>hợp</a:t>
            </a:r>
            <a:r>
              <a:rPr lang="en-US" sz="2171" dirty="0">
                <a:solidFill>
                  <a:srgbClr val="2E2D2D"/>
                </a:solidFill>
                <a:latin typeface="Montserrat"/>
                <a:sym typeface="Montserrat"/>
              </a:rPr>
              <a:t> </a:t>
            </a:r>
            <a:r>
              <a:rPr lang="en-US" sz="2171" dirty="0" err="1">
                <a:solidFill>
                  <a:srgbClr val="2E2D2D"/>
                </a:solidFill>
                <a:latin typeface="Montserrat"/>
                <a:sym typeface="Montserrat"/>
              </a:rPr>
              <a:t>siêu</a:t>
            </a:r>
            <a:r>
              <a:rPr lang="en-US" sz="2171" dirty="0">
                <a:solidFill>
                  <a:srgbClr val="2E2D2D"/>
                </a:solidFill>
                <a:latin typeface="Montserrat"/>
                <a:sym typeface="Montserrat"/>
              </a:rPr>
              <a:t> </a:t>
            </a:r>
            <a:r>
              <a:rPr lang="en-US" sz="2171" dirty="0" err="1">
                <a:solidFill>
                  <a:srgbClr val="2E2D2D"/>
                </a:solidFill>
                <a:latin typeface="Montserrat"/>
                <a:sym typeface="Montserrat"/>
              </a:rPr>
              <a:t>tham</a:t>
            </a:r>
            <a:r>
              <a:rPr lang="en-US" sz="2171" dirty="0">
                <a:solidFill>
                  <a:srgbClr val="2E2D2D"/>
                </a:solidFill>
                <a:latin typeface="Montserrat"/>
                <a:sym typeface="Montserrat"/>
              </a:rPr>
              <a:t> </a:t>
            </a:r>
            <a:r>
              <a:rPr lang="en-US" sz="2171" dirty="0" err="1">
                <a:solidFill>
                  <a:srgbClr val="2E2D2D"/>
                </a:solidFill>
                <a:latin typeface="Montserrat"/>
                <a:sym typeface="Montserrat"/>
              </a:rPr>
              <a:t>số</a:t>
            </a:r>
            <a:r>
              <a:rPr lang="en-US" sz="2171" dirty="0">
                <a:solidFill>
                  <a:srgbClr val="2E2D2D"/>
                </a:solidFill>
                <a:latin typeface="Montserrat"/>
                <a:sym typeface="Montserrat"/>
              </a:rPr>
              <a:t>:</a:t>
            </a:r>
          </a:p>
          <a:p>
            <a:pPr algn="just">
              <a:lnSpc>
                <a:spcPts val="2823"/>
              </a:lnSpc>
            </a:pPr>
            <a:r>
              <a:rPr lang="en-US" sz="2171" dirty="0" err="1">
                <a:solidFill>
                  <a:srgbClr val="2E2D2D"/>
                </a:solidFill>
                <a:latin typeface="Montserrat"/>
              </a:rPr>
              <a:t>learning_rate</a:t>
            </a:r>
            <a:r>
              <a:rPr lang="en-US" sz="2171" dirty="0">
                <a:solidFill>
                  <a:srgbClr val="2E2D2D"/>
                </a:solidFill>
                <a:latin typeface="Montserrat"/>
              </a:rPr>
              <a:t> ∈ {0.01,0.05,0.1}, </a:t>
            </a:r>
            <a:r>
              <a:rPr lang="en-US" sz="2171" dirty="0" err="1">
                <a:solidFill>
                  <a:srgbClr val="2E2D2D"/>
                </a:solidFill>
                <a:latin typeface="Montserrat"/>
              </a:rPr>
              <a:t>n_estimators</a:t>
            </a:r>
            <a:r>
              <a:rPr lang="en-US" sz="2171" dirty="0">
                <a:solidFill>
                  <a:srgbClr val="2E2D2D"/>
                </a:solidFill>
                <a:latin typeface="Montserrat"/>
              </a:rPr>
              <a:t> ∈ {50,100,200}, </a:t>
            </a:r>
            <a:r>
              <a:rPr lang="en-US" sz="2171" dirty="0" err="1">
                <a:solidFill>
                  <a:srgbClr val="2E2D2D"/>
                </a:solidFill>
                <a:latin typeface="Montserrat"/>
              </a:rPr>
              <a:t>max_depth</a:t>
            </a:r>
            <a:r>
              <a:rPr lang="en-US" sz="2171" dirty="0">
                <a:solidFill>
                  <a:srgbClr val="2E2D2D"/>
                </a:solidFill>
                <a:latin typeface="Montserrat"/>
              </a:rPr>
              <a:t> ∈ {3,5}. </a:t>
            </a:r>
            <a:r>
              <a:rPr lang="vi-VN" sz="2171" dirty="0">
                <a:solidFill>
                  <a:srgbClr val="2E2D2D"/>
                </a:solidFill>
                <a:latin typeface="Montserrat"/>
              </a:rPr>
              <a:t>Mục đích là cân bằng mô hình, do boosting thường mạnh trên dữ liệu phi tuyến nhỏ</a:t>
            </a:r>
            <a:endParaRPr lang="en-US" sz="2171" dirty="0">
              <a:solidFill>
                <a:srgbClr val="2E2D2D"/>
              </a:solidFill>
              <a:latin typeface="Montserrat"/>
            </a:endParaRPr>
          </a:p>
          <a:p>
            <a:pPr marR="0" algn="just">
              <a:lnSpc>
                <a:spcPts val="2823"/>
              </a:lnSpc>
              <a:spcBef>
                <a:spcPts val="0"/>
              </a:spcBef>
              <a:spcAft>
                <a:spcPts val="1000"/>
              </a:spcAft>
            </a:pPr>
            <a:r>
              <a:rPr lang="en-US" sz="2171" b="1" dirty="0" err="1">
                <a:solidFill>
                  <a:srgbClr val="2E2D2D"/>
                </a:solidFill>
                <a:latin typeface="Montserrat"/>
              </a:rPr>
              <a:t>Lần</a:t>
            </a:r>
            <a:r>
              <a:rPr lang="en-US" sz="2171" b="1" dirty="0">
                <a:solidFill>
                  <a:srgbClr val="2E2D2D"/>
                </a:solidFill>
                <a:latin typeface="Montserrat"/>
              </a:rPr>
              <a:t> 5 — </a:t>
            </a:r>
            <a:r>
              <a:rPr lang="en-US" sz="2171" b="1" dirty="0" err="1">
                <a:solidFill>
                  <a:srgbClr val="2E2D2D"/>
                </a:solidFill>
                <a:latin typeface="Montserrat"/>
              </a:rPr>
              <a:t>Dữ</a:t>
            </a:r>
            <a:r>
              <a:rPr lang="en-US" sz="2171" b="1" dirty="0">
                <a:solidFill>
                  <a:srgbClr val="2E2D2D"/>
                </a:solidFill>
                <a:latin typeface="Montserrat"/>
              </a:rPr>
              <a:t> </a:t>
            </a:r>
            <a:r>
              <a:rPr lang="en-US" sz="2171" b="1" dirty="0" err="1">
                <a:solidFill>
                  <a:srgbClr val="2E2D2D"/>
                </a:solidFill>
                <a:latin typeface="Montserrat"/>
              </a:rPr>
              <a:t>liệu</a:t>
            </a:r>
            <a:r>
              <a:rPr lang="en-US" sz="2171" b="1" dirty="0">
                <a:solidFill>
                  <a:srgbClr val="2E2D2D"/>
                </a:solidFill>
                <a:latin typeface="Montserrat"/>
              </a:rPr>
              <a:t> </a:t>
            </a:r>
            <a:r>
              <a:rPr lang="en-US" sz="2171" b="1" dirty="0" err="1">
                <a:solidFill>
                  <a:srgbClr val="2E2D2D"/>
                </a:solidFill>
                <a:latin typeface="Montserrat"/>
              </a:rPr>
              <a:t>mở</a:t>
            </a:r>
            <a:r>
              <a:rPr lang="en-US" sz="2171" b="1" dirty="0">
                <a:solidFill>
                  <a:srgbClr val="2E2D2D"/>
                </a:solidFill>
                <a:latin typeface="Montserrat"/>
              </a:rPr>
              <a:t> </a:t>
            </a:r>
            <a:r>
              <a:rPr lang="en-US" sz="2171" b="1" dirty="0" err="1">
                <a:solidFill>
                  <a:srgbClr val="2E2D2D"/>
                </a:solidFill>
                <a:latin typeface="Montserrat"/>
              </a:rPr>
              <a:t>rộng</a:t>
            </a:r>
            <a:endParaRPr lang="en-US" sz="2171" b="1" dirty="0">
              <a:solidFill>
                <a:srgbClr val="2E2D2D"/>
              </a:solidFill>
              <a:latin typeface="Montserrat"/>
            </a:endParaRPr>
          </a:p>
          <a:p>
            <a:pPr marR="0" algn="just">
              <a:lnSpc>
                <a:spcPts val="2823"/>
              </a:lnSpc>
              <a:spcBef>
                <a:spcPts val="0"/>
              </a:spcBef>
              <a:spcAft>
                <a:spcPts val="1000"/>
              </a:spcAft>
            </a:pPr>
            <a:r>
              <a:rPr lang="en-US" sz="2171" dirty="0" err="1">
                <a:solidFill>
                  <a:srgbClr val="2E2D2D"/>
                </a:solidFill>
                <a:latin typeface="Montserrat"/>
              </a:rPr>
              <a:t>Tăng</a:t>
            </a:r>
            <a:r>
              <a:rPr lang="en-US" sz="2171" dirty="0">
                <a:solidFill>
                  <a:srgbClr val="2E2D2D"/>
                </a:solidFill>
                <a:latin typeface="Montserrat"/>
              </a:rPr>
              <a:t> </a:t>
            </a:r>
            <a:r>
              <a:rPr lang="en-US" sz="2171" dirty="0" err="1">
                <a:solidFill>
                  <a:srgbClr val="2E2D2D"/>
                </a:solidFill>
                <a:latin typeface="Montserrat"/>
              </a:rPr>
              <a:t>n_samples</a:t>
            </a:r>
            <a:r>
              <a:rPr lang="en-US" sz="2171" dirty="0">
                <a:solidFill>
                  <a:srgbClr val="2E2D2D"/>
                </a:solidFill>
                <a:latin typeface="Montserrat"/>
              </a:rPr>
              <a:t> (</a:t>
            </a:r>
            <a:r>
              <a:rPr lang="en-US" sz="2171" dirty="0" err="1">
                <a:solidFill>
                  <a:srgbClr val="2E2D2D"/>
                </a:solidFill>
                <a:latin typeface="Montserrat"/>
              </a:rPr>
              <a:t>ví</a:t>
            </a:r>
            <a:r>
              <a:rPr lang="en-US" sz="2171" dirty="0">
                <a:solidFill>
                  <a:srgbClr val="2E2D2D"/>
                </a:solidFill>
                <a:latin typeface="Montserrat"/>
              </a:rPr>
              <a:t> </a:t>
            </a:r>
            <a:r>
              <a:rPr lang="en-US" sz="2171" dirty="0" err="1">
                <a:solidFill>
                  <a:srgbClr val="2E2D2D"/>
                </a:solidFill>
                <a:latin typeface="Montserrat"/>
              </a:rPr>
              <a:t>dụ</a:t>
            </a:r>
            <a:r>
              <a:rPr lang="en-US" sz="2171" dirty="0">
                <a:solidFill>
                  <a:srgbClr val="2E2D2D"/>
                </a:solidFill>
                <a:latin typeface="Montserrat"/>
              </a:rPr>
              <a:t> 500 → 2000 → 5000) </a:t>
            </a:r>
            <a:r>
              <a:rPr lang="en-US" sz="2171" dirty="0" err="1">
                <a:solidFill>
                  <a:srgbClr val="2E2D2D"/>
                </a:solidFill>
                <a:latin typeface="Montserrat"/>
              </a:rPr>
              <a:t>để</a:t>
            </a:r>
            <a:r>
              <a:rPr lang="en-US" sz="2171" dirty="0">
                <a:solidFill>
                  <a:srgbClr val="2E2D2D"/>
                </a:solidFill>
                <a:latin typeface="Montserrat"/>
              </a:rPr>
              <a:t> </a:t>
            </a:r>
            <a:r>
              <a:rPr lang="en-US" sz="2171" dirty="0" err="1">
                <a:solidFill>
                  <a:srgbClr val="2E2D2D"/>
                </a:solidFill>
                <a:latin typeface="Montserrat"/>
              </a:rPr>
              <a:t>kiểm</a:t>
            </a:r>
            <a:r>
              <a:rPr lang="en-US" sz="2171" dirty="0">
                <a:solidFill>
                  <a:srgbClr val="2E2D2D"/>
                </a:solidFill>
                <a:latin typeface="Montserrat"/>
              </a:rPr>
              <a:t> </a:t>
            </a:r>
            <a:r>
              <a:rPr lang="en-US" sz="2171" dirty="0" err="1">
                <a:solidFill>
                  <a:srgbClr val="2E2D2D"/>
                </a:solidFill>
                <a:latin typeface="Montserrat"/>
              </a:rPr>
              <a:t>tra</a:t>
            </a:r>
            <a:r>
              <a:rPr lang="en-US" sz="2171" dirty="0">
                <a:solidFill>
                  <a:srgbClr val="2E2D2D"/>
                </a:solidFill>
                <a:latin typeface="Montserrat"/>
              </a:rPr>
              <a:t> </a:t>
            </a:r>
            <a:r>
              <a:rPr lang="en-US" sz="2171" dirty="0" err="1">
                <a:solidFill>
                  <a:srgbClr val="2E2D2D"/>
                </a:solidFill>
                <a:latin typeface="Montserrat"/>
              </a:rPr>
              <a:t>lợi</a:t>
            </a:r>
            <a:r>
              <a:rPr lang="en-US" sz="2171" dirty="0">
                <a:solidFill>
                  <a:srgbClr val="2E2D2D"/>
                </a:solidFill>
                <a:latin typeface="Montserrat"/>
              </a:rPr>
              <a:t> </a:t>
            </a:r>
            <a:r>
              <a:rPr lang="en-US" sz="2171" dirty="0" err="1">
                <a:solidFill>
                  <a:srgbClr val="2E2D2D"/>
                </a:solidFill>
                <a:latin typeface="Montserrat"/>
              </a:rPr>
              <a:t>ích</a:t>
            </a:r>
            <a:r>
              <a:rPr lang="en-US" sz="2171" dirty="0">
                <a:solidFill>
                  <a:srgbClr val="2E2D2D"/>
                </a:solidFill>
                <a:latin typeface="Montserrat"/>
              </a:rPr>
              <a:t> </a:t>
            </a:r>
            <a:r>
              <a:rPr lang="en-US" sz="2171" dirty="0" err="1">
                <a:solidFill>
                  <a:srgbClr val="2E2D2D"/>
                </a:solidFill>
                <a:latin typeface="Montserrat"/>
              </a:rPr>
              <a:t>dữ</a:t>
            </a:r>
            <a:r>
              <a:rPr lang="en-US" sz="2171" dirty="0">
                <a:solidFill>
                  <a:srgbClr val="2E2D2D"/>
                </a:solidFill>
                <a:latin typeface="Montserrat"/>
              </a:rPr>
              <a:t> </a:t>
            </a:r>
            <a:r>
              <a:rPr lang="en-US" sz="2171" dirty="0" err="1">
                <a:solidFill>
                  <a:srgbClr val="2E2D2D"/>
                </a:solidFill>
                <a:latin typeface="Montserrat"/>
              </a:rPr>
              <a:t>liệu</a:t>
            </a:r>
            <a:r>
              <a:rPr lang="en-US" sz="2171" dirty="0">
                <a:solidFill>
                  <a:srgbClr val="2E2D2D"/>
                </a:solidFill>
                <a:latin typeface="Montserrat"/>
              </a:rPr>
              <a:t> </a:t>
            </a:r>
            <a:r>
              <a:rPr lang="en-US" sz="2171" dirty="0" err="1">
                <a:solidFill>
                  <a:srgbClr val="2E2D2D"/>
                </a:solidFill>
                <a:latin typeface="Montserrat"/>
              </a:rPr>
              <a:t>nhiều</a:t>
            </a:r>
            <a:r>
              <a:rPr lang="en-US" sz="2171" dirty="0">
                <a:solidFill>
                  <a:srgbClr val="2E2D2D"/>
                </a:solidFill>
                <a:latin typeface="Montserrat"/>
              </a:rPr>
              <a:t> </a:t>
            </a:r>
            <a:r>
              <a:rPr lang="en-US" sz="2171" dirty="0" err="1">
                <a:solidFill>
                  <a:srgbClr val="2E2D2D"/>
                </a:solidFill>
                <a:latin typeface="Montserrat"/>
              </a:rPr>
              <a:t>hơn</a:t>
            </a:r>
            <a:r>
              <a:rPr lang="en-US" sz="2171" dirty="0">
                <a:solidFill>
                  <a:srgbClr val="2E2D2D"/>
                </a:solidFill>
                <a:latin typeface="Montserrat"/>
              </a:rPr>
              <a:t>.</a:t>
            </a:r>
          </a:p>
          <a:p>
            <a:pPr algn="just">
              <a:lnSpc>
                <a:spcPts val="2823"/>
              </a:lnSpc>
            </a:pPr>
            <a:endParaRPr lang="en-US" sz="2171" dirty="0">
              <a:solidFill>
                <a:srgbClr val="2E2D2D"/>
              </a:solidFill>
              <a:latin typeface="Montserrat"/>
              <a:sym typeface="Montserrat"/>
            </a:endParaRPr>
          </a:p>
        </p:txBody>
      </p:sp>
      <p:sp>
        <p:nvSpPr>
          <p:cNvPr id="10" name="Freeform 10"/>
          <p:cNvSpPr/>
          <p:nvPr/>
        </p:nvSpPr>
        <p:spPr>
          <a:xfrm>
            <a:off x="12997208" y="5448300"/>
            <a:ext cx="7875868" cy="5385125"/>
          </a:xfrm>
          <a:custGeom>
            <a:avLst/>
            <a:gdLst/>
            <a:ahLst/>
            <a:cxnLst/>
            <a:rect l="l" t="t" r="r" b="b"/>
            <a:pathLst>
              <a:path w="7875868" h="5385125">
                <a:moveTo>
                  <a:pt x="0" y="0"/>
                </a:moveTo>
                <a:lnTo>
                  <a:pt x="7875868" y="0"/>
                </a:lnTo>
                <a:lnTo>
                  <a:pt x="7875868" y="5385125"/>
                </a:lnTo>
                <a:lnTo>
                  <a:pt x="0" y="5385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1745</Words>
  <Application>Microsoft Office PowerPoint</Application>
  <PresentationFormat>Custom</PresentationFormat>
  <Paragraphs>92</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Montserrat Bold</vt:lpstr>
      <vt:lpstr>DT Phudu Bold</vt:lpstr>
      <vt:lpstr>Arial</vt:lpstr>
      <vt:lpstr>Montserrat</vt:lpstr>
      <vt:lpstr>DT Phudu</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 và LSTM</dc:title>
  <cp:lastModifiedBy>Thanh Nhan</cp:lastModifiedBy>
  <cp:revision>6</cp:revision>
  <dcterms:created xsi:type="dcterms:W3CDTF">2006-08-16T00:00:00Z</dcterms:created>
  <dcterms:modified xsi:type="dcterms:W3CDTF">2025-11-17T02:18:45Z</dcterms:modified>
  <dc:identifier>DAGt_3jF9uw</dc:identifier>
</cp:coreProperties>
</file>